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9" r:id="rId3"/>
    <p:sldId id="260" r:id="rId4"/>
    <p:sldId id="267" r:id="rId5"/>
    <p:sldId id="261" r:id="rId6"/>
    <p:sldId id="262" r:id="rId7"/>
    <p:sldId id="263" r:id="rId8"/>
    <p:sldId id="264" r:id="rId9"/>
    <p:sldId id="265" r:id="rId10"/>
    <p:sldId id="266" r:id="rId11"/>
    <p:sldId id="268"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18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29313859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12665761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21158966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38094663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25472742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12893936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7598465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20298461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42843848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18814079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4BED3A7-0030-7E40-94FE-B52151BEA7B6}" type="datetimeFigureOut">
              <a:rPr lang="en-US" smtClean="0"/>
              <a:t>6/26/15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D67EC4-F008-3D45-AF8F-4AE75D6EEB03}" type="slidenum">
              <a:rPr lang="en-US" smtClean="0"/>
              <a:t>‹#›</a:t>
            </a:fld>
            <a:endParaRPr lang="en-US"/>
          </a:p>
        </p:txBody>
      </p:sp>
    </p:spTree>
    <p:extLst>
      <p:ext uri="{BB962C8B-B14F-4D97-AF65-F5344CB8AC3E}">
        <p14:creationId xmlns:p14="http://schemas.microsoft.com/office/powerpoint/2010/main" val="16378387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53560" y="274638"/>
            <a:ext cx="6533239"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153560" y="1600200"/>
            <a:ext cx="6533239"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king in jail.jpg"/>
          <p:cNvPicPr>
            <a:picLocks noChangeAspect="1"/>
          </p:cNvPicPr>
          <p:nvPr userDrawn="1"/>
        </p:nvPicPr>
        <p:blipFill rotWithShape="1">
          <a:blip r:embed="rId13">
            <a:biLevel thresh="25000"/>
            <a:extLst>
              <a:ext uri="{28A0092B-C50C-407E-A947-70E740481C1C}">
                <a14:useLocalDpi xmlns:a14="http://schemas.microsoft.com/office/drawing/2010/main" val="0"/>
              </a:ext>
            </a:extLst>
          </a:blip>
          <a:srcRect l="30582" r="31619"/>
          <a:stretch/>
        </p:blipFill>
        <p:spPr>
          <a:xfrm>
            <a:off x="0" y="-9414"/>
            <a:ext cx="1891267" cy="6867414"/>
          </a:xfrm>
          <a:prstGeom prst="rect">
            <a:avLst/>
          </a:prstGeom>
        </p:spPr>
      </p:pic>
    </p:spTree>
    <p:extLst>
      <p:ext uri="{BB962C8B-B14F-4D97-AF65-F5344CB8AC3E}">
        <p14:creationId xmlns:p14="http://schemas.microsoft.com/office/powerpoint/2010/main" val="106736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IpfCVt2eb4" TargetMode="Externa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king in jail.jpg"/>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0" y="0"/>
            <a:ext cx="5003286" cy="6867414"/>
          </a:xfrm>
          <a:prstGeom prst="rect">
            <a:avLst/>
          </a:prstGeom>
        </p:spPr>
      </p:pic>
      <p:sp>
        <p:nvSpPr>
          <p:cNvPr id="9" name="Title 1"/>
          <p:cNvSpPr txBox="1">
            <a:spLocks/>
          </p:cNvSpPr>
          <p:nvPr/>
        </p:nvSpPr>
        <p:spPr>
          <a:xfrm>
            <a:off x="5203564" y="1278801"/>
            <a:ext cx="3596013" cy="1738745"/>
          </a:xfrm>
          <a:prstGeom prst="rect">
            <a:avLst/>
          </a:prstGeom>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smtClean="0">
                <a:latin typeface="Courier"/>
                <a:cs typeface="Courier"/>
              </a:rPr>
              <a:t>Before there was the </a:t>
            </a:r>
            <a:r>
              <a:rPr lang="en-US" sz="3600" smtClean="0">
                <a:solidFill>
                  <a:srgbClr val="FF0000"/>
                </a:solidFill>
                <a:latin typeface="Courier"/>
                <a:cs typeface="Courier"/>
              </a:rPr>
              <a:t>dream</a:t>
            </a:r>
            <a:r>
              <a:rPr lang="en-US" sz="2800" smtClean="0">
                <a:latin typeface="Courier"/>
                <a:cs typeface="Courier"/>
              </a:rPr>
              <a:t>…</a:t>
            </a:r>
            <a:br>
              <a:rPr lang="en-US" sz="2800" smtClean="0">
                <a:latin typeface="Courier"/>
                <a:cs typeface="Courier"/>
              </a:rPr>
            </a:br>
            <a:r>
              <a:rPr lang="en-US" sz="2800" smtClean="0">
                <a:latin typeface="Courier"/>
                <a:cs typeface="Courier"/>
              </a:rPr>
              <a:t>There was the </a:t>
            </a:r>
            <a:r>
              <a:rPr lang="en-US" sz="4000" b="1" spc="600" smtClean="0">
                <a:solidFill>
                  <a:srgbClr val="FF0000"/>
                </a:solidFill>
                <a:latin typeface="Courier"/>
                <a:cs typeface="Courier"/>
              </a:rPr>
              <a:t>letter</a:t>
            </a:r>
            <a:r>
              <a:rPr lang="en-US" sz="2800" smtClean="0">
                <a:latin typeface="Courier"/>
                <a:cs typeface="Courier"/>
              </a:rPr>
              <a:t>.</a:t>
            </a:r>
            <a:endParaRPr lang="en-US" sz="2800" dirty="0">
              <a:latin typeface="Courier"/>
              <a:cs typeface="Courier"/>
            </a:endParaRPr>
          </a:p>
        </p:txBody>
      </p:sp>
      <p:sp>
        <p:nvSpPr>
          <p:cNvPr id="10" name="Subtitle 2"/>
          <p:cNvSpPr txBox="1">
            <a:spLocks/>
          </p:cNvSpPr>
          <p:nvPr/>
        </p:nvSpPr>
        <p:spPr>
          <a:xfrm>
            <a:off x="5203565" y="3306760"/>
            <a:ext cx="3242356" cy="2313769"/>
          </a:xfrm>
          <a:prstGeom prst="rect">
            <a:avLst/>
          </a:prstGeom>
          <a:solidFill>
            <a:srgbClr val="800000"/>
          </a:solidFill>
          <a:effectLst>
            <a:reflection blurRad="6350" stA="52000" endA="300" endPos="35000" dir="5400000" sy="-100000" algn="bl" rotWithShape="0"/>
          </a:effectLst>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chemeClr val="bg1"/>
                </a:solidFill>
                <a:latin typeface="Futura Condensed"/>
                <a:cs typeface="Futura Condensed"/>
              </a:rPr>
              <a:t>Martin Luther King Jr.’s </a:t>
            </a:r>
            <a:r>
              <a:rPr lang="en-US" sz="4000" dirty="0" smtClean="0">
                <a:solidFill>
                  <a:schemeClr val="bg1"/>
                </a:solidFill>
                <a:latin typeface="Futura Condensed"/>
                <a:cs typeface="Futura Condensed"/>
              </a:rPr>
              <a:t>“Letter from Birmingham Jail”</a:t>
            </a:r>
            <a:endParaRPr lang="en-US" sz="4000" dirty="0">
              <a:solidFill>
                <a:schemeClr val="bg1"/>
              </a:solidFill>
              <a:latin typeface="Futura Condensed"/>
              <a:cs typeface="Futura Condensed"/>
            </a:endParaRPr>
          </a:p>
        </p:txBody>
      </p:sp>
    </p:spTree>
    <p:extLst>
      <p:ext uri="{BB962C8B-B14F-4D97-AF65-F5344CB8AC3E}">
        <p14:creationId xmlns:p14="http://schemas.microsoft.com/office/powerpoint/2010/main" val="38498671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The Legacy</a:t>
            </a:r>
            <a:endParaRPr lang="en-US" dirty="0">
              <a:solidFill>
                <a:srgbClr val="800000"/>
              </a:solidFill>
              <a:latin typeface="Courier"/>
              <a:cs typeface="Courier"/>
            </a:endParaRPr>
          </a:p>
        </p:txBody>
      </p:sp>
      <p:sp>
        <p:nvSpPr>
          <p:cNvPr id="3" name="Content Placeholder 2"/>
          <p:cNvSpPr>
            <a:spLocks noGrp="1"/>
          </p:cNvSpPr>
          <p:nvPr>
            <p:ph idx="1"/>
          </p:nvPr>
        </p:nvSpPr>
        <p:spPr/>
        <p:txBody>
          <a:bodyPr>
            <a:normAutofit fontScale="92500" lnSpcReduction="20000"/>
          </a:bodyPr>
          <a:lstStyle/>
          <a:p>
            <a:r>
              <a:rPr lang="en-US" dirty="0" smtClean="0"/>
              <a:t>Represents a crucial turning point in the American Civil Rights movement</a:t>
            </a:r>
            <a:endParaRPr lang="en-US" dirty="0"/>
          </a:p>
          <a:p>
            <a:r>
              <a:rPr lang="en-US" dirty="0" smtClean="0"/>
              <a:t>Message continues to </a:t>
            </a:r>
            <a:r>
              <a:rPr lang="en-US" dirty="0"/>
              <a:t>resonate around the </a:t>
            </a:r>
            <a:r>
              <a:rPr lang="en-US" dirty="0" smtClean="0"/>
              <a:t>world 50+ years later</a:t>
            </a:r>
          </a:p>
          <a:p>
            <a:r>
              <a:rPr lang="en-US" dirty="0" smtClean="0"/>
              <a:t>Part of </a:t>
            </a:r>
            <a:r>
              <a:rPr lang="en-US" dirty="0"/>
              <a:t>many American school </a:t>
            </a:r>
            <a:r>
              <a:rPr lang="en-US" dirty="0" smtClean="0"/>
              <a:t>curriculums</a:t>
            </a:r>
            <a:endParaRPr lang="en-US" dirty="0"/>
          </a:p>
          <a:p>
            <a:r>
              <a:rPr lang="en-US" dirty="0"/>
              <a:t>I</a:t>
            </a:r>
            <a:r>
              <a:rPr lang="en-US" dirty="0" smtClean="0"/>
              <a:t>ncluded </a:t>
            </a:r>
            <a:r>
              <a:rPr lang="en-US" dirty="0"/>
              <a:t>in more than 50 published </a:t>
            </a:r>
            <a:r>
              <a:rPr lang="en-US" dirty="0" smtClean="0"/>
              <a:t>anthologies</a:t>
            </a:r>
          </a:p>
          <a:p>
            <a:r>
              <a:rPr lang="en-US" dirty="0"/>
              <a:t>T</a:t>
            </a:r>
            <a:r>
              <a:rPr lang="en-US" dirty="0" smtClean="0"/>
              <a:t>ranslated </a:t>
            </a:r>
            <a:r>
              <a:rPr lang="en-US" dirty="0"/>
              <a:t>in to more than 40 languages</a:t>
            </a:r>
          </a:p>
        </p:txBody>
      </p:sp>
    </p:spTree>
    <p:extLst>
      <p:ext uri="{BB962C8B-B14F-4D97-AF65-F5344CB8AC3E}">
        <p14:creationId xmlns:p14="http://schemas.microsoft.com/office/powerpoint/2010/main" val="40142652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Vocabulary</a:t>
            </a:r>
            <a:endParaRPr lang="en-US" dirty="0">
              <a:solidFill>
                <a:srgbClr val="800000"/>
              </a:solidFill>
              <a:latin typeface="Courier"/>
              <a:cs typeface="Courier"/>
            </a:endParaRPr>
          </a:p>
        </p:txBody>
      </p:sp>
      <p:sp>
        <p:nvSpPr>
          <p:cNvPr id="3" name="Content Placeholder 2"/>
          <p:cNvSpPr>
            <a:spLocks noGrp="1"/>
          </p:cNvSpPr>
          <p:nvPr>
            <p:ph idx="1"/>
          </p:nvPr>
        </p:nvSpPr>
        <p:spPr>
          <a:xfrm>
            <a:off x="2280560" y="1409700"/>
            <a:ext cx="6406239" cy="5289550"/>
          </a:xfrm>
        </p:spPr>
        <p:txBody>
          <a:bodyPr>
            <a:normAutofit fontScale="70000" lnSpcReduction="20000"/>
          </a:bodyPr>
          <a:lstStyle/>
          <a:p>
            <a:r>
              <a:rPr lang="en-US" b="1" dirty="0">
                <a:solidFill>
                  <a:srgbClr val="800000"/>
                </a:solidFill>
              </a:rPr>
              <a:t>Admonish: </a:t>
            </a:r>
            <a:r>
              <a:rPr lang="en-US" dirty="0" smtClean="0"/>
              <a:t>warn</a:t>
            </a:r>
          </a:p>
          <a:p>
            <a:r>
              <a:rPr lang="en-US" b="1" dirty="0">
                <a:solidFill>
                  <a:srgbClr val="800000"/>
                </a:solidFill>
              </a:rPr>
              <a:t>Clarion: </a:t>
            </a:r>
            <a:r>
              <a:rPr lang="en-US" dirty="0"/>
              <a:t>loud and clear </a:t>
            </a:r>
            <a:endParaRPr lang="en-US" dirty="0" smtClean="0"/>
          </a:p>
          <a:p>
            <a:r>
              <a:rPr lang="en-US" b="1" dirty="0">
                <a:solidFill>
                  <a:srgbClr val="800000"/>
                </a:solidFill>
              </a:rPr>
              <a:t>Complacent: </a:t>
            </a:r>
            <a:r>
              <a:rPr lang="en-US" dirty="0" smtClean="0"/>
              <a:t>self-satisfied/</a:t>
            </a:r>
            <a:r>
              <a:rPr lang="en-US" dirty="0"/>
              <a:t>indifferent </a:t>
            </a:r>
          </a:p>
          <a:p>
            <a:r>
              <a:rPr lang="en-US" b="1" dirty="0">
                <a:solidFill>
                  <a:srgbClr val="800000"/>
                </a:solidFill>
              </a:rPr>
              <a:t>Concur</a:t>
            </a:r>
            <a:r>
              <a:rPr lang="en-US" b="1" dirty="0"/>
              <a:t>: </a:t>
            </a:r>
            <a:r>
              <a:rPr lang="en-US" dirty="0" smtClean="0"/>
              <a:t>agree</a:t>
            </a:r>
          </a:p>
          <a:p>
            <a:r>
              <a:rPr lang="en-US" b="1" dirty="0">
                <a:solidFill>
                  <a:srgbClr val="800000"/>
                </a:solidFill>
              </a:rPr>
              <a:t>Gadflies: </a:t>
            </a:r>
            <a:r>
              <a:rPr lang="en-US" dirty="0"/>
              <a:t>people who annoy or provoke others </a:t>
            </a:r>
          </a:p>
          <a:p>
            <a:r>
              <a:rPr lang="en-US" b="1" dirty="0">
                <a:solidFill>
                  <a:srgbClr val="800000"/>
                </a:solidFill>
              </a:rPr>
              <a:t>Incorrigible: </a:t>
            </a:r>
            <a:r>
              <a:rPr lang="en-US" dirty="0" smtClean="0"/>
              <a:t>incapable of being corrected </a:t>
            </a:r>
            <a:endParaRPr lang="en-US" dirty="0"/>
          </a:p>
          <a:p>
            <a:r>
              <a:rPr lang="en-US" b="1" dirty="0" smtClean="0">
                <a:solidFill>
                  <a:srgbClr val="800000"/>
                </a:solidFill>
              </a:rPr>
              <a:t>Moratorium</a:t>
            </a:r>
            <a:r>
              <a:rPr lang="en-US" b="1" dirty="0">
                <a:solidFill>
                  <a:srgbClr val="800000"/>
                </a:solidFill>
              </a:rPr>
              <a:t>: </a:t>
            </a:r>
            <a:r>
              <a:rPr lang="en-US" dirty="0"/>
              <a:t>a suspension of activity</a:t>
            </a:r>
          </a:p>
          <a:p>
            <a:r>
              <a:rPr lang="en-US" b="1" dirty="0">
                <a:solidFill>
                  <a:srgbClr val="800000"/>
                </a:solidFill>
              </a:rPr>
              <a:t>Paradoxical: </a:t>
            </a:r>
            <a:r>
              <a:rPr lang="en-US" dirty="0" smtClean="0"/>
              <a:t>seemingly absurd or contradictory</a:t>
            </a:r>
            <a:endParaRPr lang="en-US" dirty="0"/>
          </a:p>
          <a:p>
            <a:r>
              <a:rPr lang="en-US" b="1" dirty="0">
                <a:solidFill>
                  <a:srgbClr val="800000"/>
                </a:solidFill>
              </a:rPr>
              <a:t>Profundity: </a:t>
            </a:r>
            <a:r>
              <a:rPr lang="en-US" dirty="0"/>
              <a:t>deep insight; great depth of </a:t>
            </a:r>
            <a:r>
              <a:rPr lang="en-US" dirty="0" smtClean="0"/>
              <a:t>knowledge</a:t>
            </a:r>
          </a:p>
          <a:p>
            <a:r>
              <a:rPr lang="en-US" b="1" dirty="0" smtClean="0">
                <a:solidFill>
                  <a:srgbClr val="800000"/>
                </a:solidFill>
              </a:rPr>
              <a:t>Provincial</a:t>
            </a:r>
            <a:r>
              <a:rPr lang="en-US" b="1" dirty="0">
                <a:solidFill>
                  <a:srgbClr val="800000"/>
                </a:solidFill>
              </a:rPr>
              <a:t>: </a:t>
            </a:r>
            <a:r>
              <a:rPr lang="en-US" dirty="0"/>
              <a:t>having narrow or limited concerns or </a:t>
            </a:r>
            <a:r>
              <a:rPr lang="en-US" dirty="0" smtClean="0"/>
              <a:t>interests</a:t>
            </a:r>
          </a:p>
          <a:p>
            <a:r>
              <a:rPr lang="en-US" b="1" dirty="0" smtClean="0">
                <a:solidFill>
                  <a:srgbClr val="800000"/>
                </a:solidFill>
              </a:rPr>
              <a:t>Repudiated</a:t>
            </a:r>
            <a:r>
              <a:rPr lang="en-US" b="1" dirty="0">
                <a:solidFill>
                  <a:srgbClr val="800000"/>
                </a:solidFill>
              </a:rPr>
              <a:t>: </a:t>
            </a:r>
            <a:r>
              <a:rPr lang="en-US" dirty="0"/>
              <a:t>rejected as untrue or unjust </a:t>
            </a:r>
            <a:endParaRPr lang="en-US" dirty="0" smtClean="0"/>
          </a:p>
          <a:p>
            <a:r>
              <a:rPr lang="en-US" b="1" dirty="0">
                <a:solidFill>
                  <a:srgbClr val="800000"/>
                </a:solidFill>
              </a:rPr>
              <a:t>Sanctimonious: </a:t>
            </a:r>
            <a:r>
              <a:rPr lang="en-US" dirty="0"/>
              <a:t>making a show of being morally superior to </a:t>
            </a:r>
            <a:r>
              <a:rPr lang="en-US" dirty="0" smtClean="0"/>
              <a:t>others; hypocritically spiritual</a:t>
            </a:r>
          </a:p>
          <a:p>
            <a:r>
              <a:rPr lang="en-US" b="1" dirty="0" smtClean="0">
                <a:solidFill>
                  <a:srgbClr val="800000"/>
                </a:solidFill>
              </a:rPr>
              <a:t>Unfettered</a:t>
            </a:r>
            <a:r>
              <a:rPr lang="en-US" b="1" dirty="0">
                <a:solidFill>
                  <a:srgbClr val="800000"/>
                </a:solidFill>
              </a:rPr>
              <a:t>: </a:t>
            </a:r>
            <a:r>
              <a:rPr lang="en-US" dirty="0" smtClean="0"/>
              <a:t>unrestrained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789341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3">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3">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3">
                                            <p:txEl>
                                              <p:pRg st="4" end="4"/>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5" end="5"/>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3">
                                            <p:txEl>
                                              <p:pRg st="6" end="6"/>
                                            </p:txEl>
                                          </p:spTgt>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3">
                                            <p:txEl>
                                              <p:pRg st="7" end="7"/>
                                            </p:txEl>
                                          </p:spTgt>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nodeType="clickEffect">
                                  <p:stCondLst>
                                    <p:cond delay="0"/>
                                  </p:stCondLst>
                                  <p:childTnLst>
                                    <p:animScale>
                                      <p:cBhvr>
                                        <p:cTn id="38" dur="2000" fill="hold"/>
                                        <p:tgtEl>
                                          <p:spTgt spid="3">
                                            <p:txEl>
                                              <p:pRg st="8" end="8"/>
                                            </p:txEl>
                                          </p:spTgt>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nodeType="clickEffect">
                                  <p:stCondLst>
                                    <p:cond delay="0"/>
                                  </p:stCondLst>
                                  <p:childTnLst>
                                    <p:animScale>
                                      <p:cBhvr>
                                        <p:cTn id="42" dur="2000" fill="hold"/>
                                        <p:tgtEl>
                                          <p:spTgt spid="3">
                                            <p:txEl>
                                              <p:pRg st="9" end="9"/>
                                            </p:txEl>
                                          </p:spTgt>
                                        </p:tgtEl>
                                      </p:cBhvr>
                                      <p:by x="150000" y="150000"/>
                                    </p:animScale>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nodeType="clickEffect">
                                  <p:stCondLst>
                                    <p:cond delay="0"/>
                                  </p:stCondLst>
                                  <p:childTnLst>
                                    <p:animScale>
                                      <p:cBhvr>
                                        <p:cTn id="46" dur="2000" fill="hold"/>
                                        <p:tgtEl>
                                          <p:spTgt spid="3">
                                            <p:txEl>
                                              <p:pRg st="10" end="10"/>
                                            </p:txEl>
                                          </p:spTgt>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nodeType="clickEffect">
                                  <p:stCondLst>
                                    <p:cond delay="0"/>
                                  </p:stCondLst>
                                  <p:childTnLst>
                                    <p:animScale>
                                      <p:cBhvr>
                                        <p:cTn id="50" dur="2000" fill="hold"/>
                                        <p:tgtEl>
                                          <p:spTgt spid="3">
                                            <p:txEl>
                                              <p:pRg st="11" end="11"/>
                                            </p:txEl>
                                          </p:spTgt>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6" presetClass="emph" presetSubtype="0" fill="hold" nodeType="clickEffect">
                                  <p:stCondLst>
                                    <p:cond delay="0"/>
                                  </p:stCondLst>
                                  <p:childTnLst>
                                    <p:animScale>
                                      <p:cBhvr>
                                        <p:cTn id="54" dur="2000" fill="hold"/>
                                        <p:tgtEl>
                                          <p:spTgt spid="3">
                                            <p:txEl>
                                              <p:pRg st="12" end="1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Watch it:</a:t>
            </a:r>
            <a:endParaRPr lang="en-US" dirty="0">
              <a:solidFill>
                <a:srgbClr val="800000"/>
              </a:solidFill>
              <a:latin typeface="Courier"/>
              <a:cs typeface="Courier"/>
            </a:endParaRPr>
          </a:p>
        </p:txBody>
      </p:sp>
      <p:sp>
        <p:nvSpPr>
          <p:cNvPr id="3" name="Content Placeholder 2"/>
          <p:cNvSpPr>
            <a:spLocks noGrp="1"/>
          </p:cNvSpPr>
          <p:nvPr>
            <p:ph idx="1"/>
          </p:nvPr>
        </p:nvSpPr>
        <p:spPr/>
        <p:txBody>
          <a:bodyPr>
            <a:normAutofit lnSpcReduction="10000"/>
          </a:bodyPr>
          <a:lstStyle/>
          <a:p>
            <a:pPr marL="0" indent="0">
              <a:buNone/>
            </a:pPr>
            <a:endParaRPr lang="en-US" dirty="0">
              <a:hlinkClick r:id="rId2"/>
            </a:endParaRPr>
          </a:p>
          <a:p>
            <a:pPr marL="0" indent="0">
              <a:buNone/>
            </a:pPr>
            <a:endParaRPr lang="en-US" dirty="0" smtClean="0">
              <a:hlinkClick r:id="rId2"/>
            </a:endParaRPr>
          </a:p>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endParaRPr lang="en-US" dirty="0">
              <a:hlinkClick r:id="rId2"/>
            </a:endParaRPr>
          </a:p>
          <a:p>
            <a:pPr marL="0" indent="0">
              <a:buNone/>
            </a:pPr>
            <a:endParaRPr lang="en-US" dirty="0">
              <a:hlinkClick r:id="rId2"/>
            </a:endParaRPr>
          </a:p>
          <a:p>
            <a:pPr marL="0" indent="0">
              <a:buNone/>
            </a:pPr>
            <a:r>
              <a:rPr lang="en-US" sz="2400" dirty="0" smtClean="0">
                <a:hlinkClick r:id="rId2"/>
              </a:rPr>
              <a:t>https://www.youtube.com/watch?v=XIpfCVt2eb4</a:t>
            </a:r>
            <a:endParaRPr lang="en-US" sz="2400" dirty="0" smtClean="0"/>
          </a:p>
          <a:p>
            <a:pPr marL="0" indent="0">
              <a:buNone/>
            </a:pPr>
            <a:endParaRPr lang="en-US" dirty="0"/>
          </a:p>
        </p:txBody>
      </p:sp>
      <p:pic>
        <p:nvPicPr>
          <p:cNvPr id="4" name="Picture 3" descr="King Arrest vide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4798" y="1600200"/>
            <a:ext cx="6077828" cy="3670300"/>
          </a:xfrm>
          <a:prstGeom prst="rect">
            <a:avLst/>
          </a:prstGeom>
        </p:spPr>
      </p:pic>
    </p:spTree>
    <p:extLst>
      <p:ext uri="{BB962C8B-B14F-4D97-AF65-F5344CB8AC3E}">
        <p14:creationId xmlns:p14="http://schemas.microsoft.com/office/powerpoint/2010/main" val="37277754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8340" y="392223"/>
            <a:ext cx="6533239" cy="1143000"/>
          </a:xfrm>
          <a:effectLst>
            <a:outerShdw blurRad="50800" dist="38100" dir="2700000" algn="tl" rotWithShape="0">
              <a:prstClr val="black">
                <a:alpha val="40000"/>
              </a:prstClr>
            </a:outerShdw>
          </a:effectLst>
        </p:spPr>
        <p:txBody>
          <a:bodyPr>
            <a:normAutofit fontScale="90000"/>
          </a:bodyPr>
          <a:lstStyle/>
          <a:p>
            <a:r>
              <a:rPr lang="en-US" dirty="0" smtClean="0">
                <a:solidFill>
                  <a:srgbClr val="800000"/>
                </a:solidFill>
                <a:latin typeface="Courier"/>
                <a:cs typeface="Courier"/>
              </a:rPr>
              <a:t>Warm-up: </a:t>
            </a:r>
            <a:br>
              <a:rPr lang="en-US" dirty="0" smtClean="0">
                <a:solidFill>
                  <a:srgbClr val="800000"/>
                </a:solidFill>
                <a:latin typeface="Courier"/>
                <a:cs typeface="Courier"/>
              </a:rPr>
            </a:br>
            <a:r>
              <a:rPr lang="en-US" dirty="0" smtClean="0">
                <a:solidFill>
                  <a:srgbClr val="800000"/>
                </a:solidFill>
                <a:latin typeface="Courier"/>
                <a:cs typeface="Courier"/>
              </a:rPr>
              <a:t>Journal Prompts</a:t>
            </a:r>
            <a:endParaRPr lang="en-US" dirty="0">
              <a:solidFill>
                <a:srgbClr val="800000"/>
              </a:solidFill>
              <a:latin typeface="Courier"/>
              <a:cs typeface="Courier"/>
            </a:endParaRPr>
          </a:p>
        </p:txBody>
      </p:sp>
      <p:sp>
        <p:nvSpPr>
          <p:cNvPr id="3" name="Content Placeholder 2"/>
          <p:cNvSpPr>
            <a:spLocks noGrp="1"/>
          </p:cNvSpPr>
          <p:nvPr>
            <p:ph idx="1"/>
          </p:nvPr>
        </p:nvSpPr>
        <p:spPr>
          <a:xfrm>
            <a:off x="2153560" y="1385282"/>
            <a:ext cx="6815815" cy="4924425"/>
          </a:xfrm>
        </p:spPr>
        <p:txBody>
          <a:bodyPr>
            <a:noAutofit/>
          </a:bodyPr>
          <a:lstStyle/>
          <a:p>
            <a:pPr marL="0" lvl="0" indent="0">
              <a:lnSpc>
                <a:spcPct val="80000"/>
              </a:lnSpc>
              <a:buNone/>
            </a:pPr>
            <a:endParaRPr lang="en-US" sz="2400" dirty="0">
              <a:cs typeface="Garamond"/>
            </a:endParaRPr>
          </a:p>
          <a:p>
            <a:pPr marL="171450" indent="-171450">
              <a:lnSpc>
                <a:spcPct val="80000"/>
              </a:lnSpc>
            </a:pPr>
            <a:r>
              <a:rPr lang="en-US" sz="2400" dirty="0">
                <a:cs typeface="Garamond"/>
              </a:rPr>
              <a:t>During our “Pledge of Allegiance,” we commit ourselves to the idea of “liberty and justice for all.” What does the word “justice” mean to you? What connotations does it carry? Do we live in a just society today? Why or why not</a:t>
            </a:r>
            <a:r>
              <a:rPr lang="en-US" sz="2400" dirty="0" smtClean="0">
                <a:cs typeface="Garamond"/>
              </a:rPr>
              <a:t>?</a:t>
            </a:r>
          </a:p>
          <a:p>
            <a:pPr marL="0" indent="0">
              <a:lnSpc>
                <a:spcPct val="50000"/>
              </a:lnSpc>
              <a:buNone/>
            </a:pPr>
            <a:endParaRPr lang="en-US" sz="2400" dirty="0">
              <a:cs typeface="Garamond"/>
            </a:endParaRPr>
          </a:p>
          <a:p>
            <a:pPr marL="171450" indent="-171450">
              <a:lnSpc>
                <a:spcPct val="80000"/>
              </a:lnSpc>
            </a:pPr>
            <a:r>
              <a:rPr lang="en-US" sz="2400" dirty="0">
                <a:cs typeface="Garamond"/>
              </a:rPr>
              <a:t>Imagine you have been suspended from school for disobeying or disrespecting a teacher. However, this incident took place because you stood up for a fellow student </a:t>
            </a:r>
            <a:r>
              <a:rPr lang="en-US" sz="2400" dirty="0" smtClean="0">
                <a:cs typeface="Garamond"/>
              </a:rPr>
              <a:t>who you felt </a:t>
            </a:r>
            <a:r>
              <a:rPr lang="en-US" sz="2400" dirty="0">
                <a:cs typeface="Garamond"/>
              </a:rPr>
              <a:t>the </a:t>
            </a:r>
            <a:r>
              <a:rPr lang="en-US" sz="2400" dirty="0" smtClean="0">
                <a:cs typeface="Garamond"/>
              </a:rPr>
              <a:t>teacher </a:t>
            </a:r>
            <a:r>
              <a:rPr lang="en-US" sz="2400" dirty="0">
                <a:cs typeface="Garamond"/>
              </a:rPr>
              <a:t>treated unfairly because of race, gender or religion. Write a letter to the principal respectfully explaining your actions</a:t>
            </a:r>
            <a:r>
              <a:rPr lang="en-US" sz="2400" dirty="0" smtClean="0">
                <a:cs typeface="Garamond"/>
              </a:rPr>
              <a:t>.</a:t>
            </a:r>
          </a:p>
          <a:p>
            <a:pPr marL="0" indent="0">
              <a:lnSpc>
                <a:spcPct val="50000"/>
              </a:lnSpc>
              <a:buNone/>
            </a:pPr>
            <a:endParaRPr lang="en-US" sz="2400" dirty="0" smtClean="0">
              <a:cs typeface="Garamond"/>
            </a:endParaRPr>
          </a:p>
          <a:p>
            <a:pPr marL="171450" indent="-171450">
              <a:lnSpc>
                <a:spcPct val="80000"/>
              </a:lnSpc>
            </a:pPr>
            <a:r>
              <a:rPr lang="en-US" sz="2400" dirty="0" smtClean="0">
                <a:cs typeface="Garamond"/>
              </a:rPr>
              <a:t>When, if ever, is it acceptable to resist authority?</a:t>
            </a:r>
            <a:endParaRPr lang="en-US" sz="2400" dirty="0">
              <a:cs typeface="Garamond"/>
            </a:endParaRPr>
          </a:p>
        </p:txBody>
      </p:sp>
    </p:spTree>
    <p:extLst>
      <p:ext uri="{BB962C8B-B14F-4D97-AF65-F5344CB8AC3E}">
        <p14:creationId xmlns:p14="http://schemas.microsoft.com/office/powerpoint/2010/main" val="16159063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king in jail.jpg"/>
          <p:cNvPicPr>
            <a:picLocks noChangeAspect="1"/>
          </p:cNvPicPr>
          <p:nvPr/>
        </p:nvPicPr>
        <p:blipFill rotWithShape="1">
          <a:blip r:embed="rId2">
            <a:biLevel thresh="25000"/>
            <a:extLst>
              <a:ext uri="{28A0092B-C50C-407E-A947-70E740481C1C}">
                <a14:useLocalDpi xmlns:a14="http://schemas.microsoft.com/office/drawing/2010/main" val="0"/>
              </a:ext>
            </a:extLst>
          </a:blip>
          <a:srcRect l="30582" r="31193"/>
          <a:stretch/>
        </p:blipFill>
        <p:spPr>
          <a:xfrm>
            <a:off x="0" y="-9414"/>
            <a:ext cx="1912571" cy="6867414"/>
          </a:xfrm>
          <a:prstGeom prst="rect">
            <a:avLst/>
          </a:prstGeom>
        </p:spPr>
      </p:pic>
      <p:sp>
        <p:nvSpPr>
          <p:cNvPr id="3" name="Content Placeholder 2"/>
          <p:cNvSpPr>
            <a:spLocks noGrp="1"/>
          </p:cNvSpPr>
          <p:nvPr>
            <p:ph idx="1"/>
          </p:nvPr>
        </p:nvSpPr>
        <p:spPr>
          <a:xfrm>
            <a:off x="2153560" y="1600200"/>
            <a:ext cx="6736068" cy="4525963"/>
          </a:xfrm>
          <a:effectLst>
            <a:outerShdw blurRad="50800" dist="38100" dir="2700000" algn="tl" rotWithShape="0">
              <a:prstClr val="black">
                <a:alpha val="40000"/>
              </a:prstClr>
            </a:outerShdw>
          </a:effectLst>
        </p:spPr>
        <p:txBody>
          <a:bodyPr>
            <a:normAutofit/>
          </a:bodyPr>
          <a:lstStyle/>
          <a:p>
            <a:pPr marL="0" indent="0">
              <a:buNone/>
            </a:pPr>
            <a:r>
              <a:rPr lang="en-US" sz="2800" dirty="0">
                <a:latin typeface="Courier"/>
                <a:cs typeface="Courier"/>
              </a:rPr>
              <a:t>On April 16, 1963, civil rights leader Martin Luther King Jr., imprisoned in an Alabama prison cell, completed work on one of the </a:t>
            </a:r>
            <a:r>
              <a:rPr lang="en-US" sz="2800" dirty="0">
                <a:solidFill>
                  <a:srgbClr val="800000"/>
                </a:solidFill>
                <a:latin typeface="Courier"/>
                <a:cs typeface="Courier"/>
              </a:rPr>
              <a:t>seminal texts of the American Civil Rights Movement</a:t>
            </a:r>
            <a:r>
              <a:rPr lang="en-US" sz="2800" dirty="0">
                <a:latin typeface="Courier"/>
                <a:cs typeface="Courier"/>
              </a:rPr>
              <a:t>.</a:t>
            </a:r>
          </a:p>
        </p:txBody>
      </p:sp>
    </p:spTree>
    <p:extLst>
      <p:ext uri="{BB962C8B-B14F-4D97-AF65-F5344CB8AC3E}">
        <p14:creationId xmlns:p14="http://schemas.microsoft.com/office/powerpoint/2010/main" val="21392950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560" y="1289047"/>
            <a:ext cx="6990440" cy="1143000"/>
          </a:xfrm>
          <a:effectLst>
            <a:outerShdw blurRad="50800" dist="38100" dir="2700000" algn="tl" rotWithShape="0">
              <a:prstClr val="black">
                <a:alpha val="40000"/>
              </a:prstClr>
            </a:outerShdw>
          </a:effectLst>
        </p:spPr>
        <p:txBody>
          <a:bodyPr>
            <a:normAutofit fontScale="90000"/>
          </a:bodyPr>
          <a:lstStyle/>
          <a:p>
            <a:r>
              <a:rPr lang="en-US" dirty="0" smtClean="0">
                <a:solidFill>
                  <a:srgbClr val="800000"/>
                </a:solidFill>
                <a:latin typeface="Courier"/>
                <a:cs typeface="Courier"/>
              </a:rPr>
              <a:t>Seminal U.S. Document</a:t>
            </a:r>
            <a:endParaRPr lang="en-US" dirty="0">
              <a:solidFill>
                <a:srgbClr val="800000"/>
              </a:solidFill>
              <a:latin typeface="Courier"/>
              <a:cs typeface="Courier"/>
            </a:endParaRPr>
          </a:p>
        </p:txBody>
      </p:sp>
      <p:sp>
        <p:nvSpPr>
          <p:cNvPr id="3" name="Content Placeholder 2"/>
          <p:cNvSpPr>
            <a:spLocks noGrp="1"/>
          </p:cNvSpPr>
          <p:nvPr>
            <p:ph idx="1"/>
          </p:nvPr>
        </p:nvSpPr>
        <p:spPr>
          <a:xfrm>
            <a:off x="2386888" y="2727086"/>
            <a:ext cx="6299911" cy="4525963"/>
          </a:xfrm>
        </p:spPr>
        <p:txBody>
          <a:bodyPr/>
          <a:lstStyle/>
          <a:p>
            <a:pPr marL="0" indent="0">
              <a:buNone/>
            </a:pPr>
            <a:r>
              <a:rPr lang="en-US" b="1" dirty="0" err="1">
                <a:solidFill>
                  <a:srgbClr val="800000"/>
                </a:solidFill>
              </a:rPr>
              <a:t>sem·i·nal</a:t>
            </a:r>
            <a:r>
              <a:rPr lang="en-US" dirty="0"/>
              <a:t> </a:t>
            </a:r>
            <a:r>
              <a:rPr lang="en-US" b="1" i="1" dirty="0"/>
              <a:t>adjective</a:t>
            </a:r>
            <a:r>
              <a:rPr lang="en-US" dirty="0"/>
              <a:t> \ˈse-</a:t>
            </a:r>
            <a:r>
              <a:rPr lang="en-US" dirty="0" err="1"/>
              <a:t>mə</a:t>
            </a:r>
            <a:r>
              <a:rPr lang="en-US" dirty="0"/>
              <a:t>-</a:t>
            </a:r>
            <a:r>
              <a:rPr lang="en-US" dirty="0" err="1"/>
              <a:t>n</a:t>
            </a:r>
            <a:r>
              <a:rPr lang="en-US" baseline="30000" dirty="0" err="1"/>
              <a:t>ə</a:t>
            </a:r>
            <a:r>
              <a:rPr lang="en-US" dirty="0" err="1"/>
              <a:t>l</a:t>
            </a:r>
            <a:r>
              <a:rPr lang="en-US" dirty="0"/>
              <a:t>\</a:t>
            </a:r>
          </a:p>
          <a:p>
            <a:pPr marL="0" indent="0">
              <a:buNone/>
            </a:pPr>
            <a:r>
              <a:rPr lang="en-US" dirty="0"/>
              <a:t>: having a strong influence on ideas, works, events, etc., that come later : very important and influential</a:t>
            </a:r>
          </a:p>
        </p:txBody>
      </p:sp>
      <p:sp>
        <p:nvSpPr>
          <p:cNvPr id="4" name="TextBox 3"/>
          <p:cNvSpPr txBox="1"/>
          <p:nvPr/>
        </p:nvSpPr>
        <p:spPr>
          <a:xfrm>
            <a:off x="2386888" y="1193797"/>
            <a:ext cx="1807857" cy="461665"/>
          </a:xfrm>
          <a:prstGeom prst="rect">
            <a:avLst/>
          </a:prstGeom>
          <a:noFill/>
        </p:spPr>
        <p:txBody>
          <a:bodyPr wrap="none" rtlCol="0">
            <a:spAutoFit/>
          </a:bodyPr>
          <a:lstStyle/>
          <a:p>
            <a:r>
              <a:rPr lang="en-US" sz="2400" dirty="0" smtClean="0">
                <a:solidFill>
                  <a:schemeClr val="tx1">
                    <a:lumMod val="50000"/>
                    <a:lumOff val="50000"/>
                  </a:schemeClr>
                </a:solidFill>
                <a:latin typeface="Futura Condensed"/>
                <a:cs typeface="Futura Condensed"/>
              </a:rPr>
              <a:t>Standards Focus:</a:t>
            </a:r>
            <a:endParaRPr lang="en-US" sz="2400" dirty="0">
              <a:solidFill>
                <a:schemeClr val="tx1">
                  <a:lumMod val="50000"/>
                  <a:lumOff val="50000"/>
                </a:schemeClr>
              </a:solidFill>
              <a:latin typeface="Futura Condensed"/>
              <a:cs typeface="Futura Condensed"/>
            </a:endParaRPr>
          </a:p>
        </p:txBody>
      </p:sp>
    </p:spTree>
    <p:extLst>
      <p:ext uri="{BB962C8B-B14F-4D97-AF65-F5344CB8AC3E}">
        <p14:creationId xmlns:p14="http://schemas.microsoft.com/office/powerpoint/2010/main" val="13053313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Peaceful Protest</a:t>
            </a:r>
            <a:endParaRPr lang="en-US" dirty="0">
              <a:solidFill>
                <a:srgbClr val="800000"/>
              </a:solidFill>
              <a:latin typeface="Courier"/>
              <a:cs typeface="Courier"/>
            </a:endParaRPr>
          </a:p>
        </p:txBody>
      </p:sp>
      <p:sp>
        <p:nvSpPr>
          <p:cNvPr id="3" name="Content Placeholder 2"/>
          <p:cNvSpPr>
            <a:spLocks noGrp="1"/>
          </p:cNvSpPr>
          <p:nvPr>
            <p:ph idx="1"/>
          </p:nvPr>
        </p:nvSpPr>
        <p:spPr>
          <a:xfrm>
            <a:off x="2153560" y="1600200"/>
            <a:ext cx="6815815" cy="4924425"/>
          </a:xfrm>
        </p:spPr>
        <p:txBody>
          <a:bodyPr>
            <a:normAutofit fontScale="92500" lnSpcReduction="10000"/>
          </a:bodyPr>
          <a:lstStyle/>
          <a:p>
            <a:r>
              <a:rPr lang="en-US" dirty="0" smtClean="0"/>
              <a:t>King </a:t>
            </a:r>
            <a:r>
              <a:rPr lang="en-US" dirty="0"/>
              <a:t>and nearly 50 other </a:t>
            </a:r>
            <a:r>
              <a:rPr lang="en-US" dirty="0" smtClean="0"/>
              <a:t>civil rights activists led a Good </a:t>
            </a:r>
            <a:r>
              <a:rPr lang="en-US" dirty="0"/>
              <a:t>Friday demonstration </a:t>
            </a:r>
            <a:r>
              <a:rPr lang="en-US" dirty="0" smtClean="0"/>
              <a:t>to </a:t>
            </a:r>
            <a:r>
              <a:rPr lang="en-US" dirty="0"/>
              <a:t>bring national attention to the brutal, racist treatment suffered by blacks in one of the most segregated cities in America—</a:t>
            </a:r>
            <a:r>
              <a:rPr lang="en-US" dirty="0">
                <a:solidFill>
                  <a:srgbClr val="800000"/>
                </a:solidFill>
              </a:rPr>
              <a:t>Birmingham, Alabama</a:t>
            </a:r>
            <a:r>
              <a:rPr lang="en-US" dirty="0" smtClean="0"/>
              <a:t>.</a:t>
            </a:r>
          </a:p>
          <a:p>
            <a:r>
              <a:rPr lang="en-US" dirty="0"/>
              <a:t>C</a:t>
            </a:r>
            <a:r>
              <a:rPr lang="en-US" dirty="0" smtClean="0"/>
              <a:t>onvinced </a:t>
            </a:r>
            <a:r>
              <a:rPr lang="en-US" dirty="0"/>
              <a:t>they had no other options, </a:t>
            </a:r>
            <a:r>
              <a:rPr lang="en-US" dirty="0" smtClean="0"/>
              <a:t>they ignored </a:t>
            </a:r>
            <a:r>
              <a:rPr lang="en-US" dirty="0"/>
              <a:t>a recently passed ordinance that prohibited public gathering without a </a:t>
            </a:r>
            <a:r>
              <a:rPr lang="en-US" dirty="0" smtClean="0"/>
              <a:t>permit. </a:t>
            </a:r>
            <a:endParaRPr lang="en-US" dirty="0"/>
          </a:p>
          <a:p>
            <a:endParaRPr lang="en-US" dirty="0"/>
          </a:p>
        </p:txBody>
      </p:sp>
    </p:spTree>
    <p:extLst>
      <p:ext uri="{BB962C8B-B14F-4D97-AF65-F5344CB8AC3E}">
        <p14:creationId xmlns:p14="http://schemas.microsoft.com/office/powerpoint/2010/main" val="38514398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King’s Arrest</a:t>
            </a:r>
            <a:endParaRPr lang="en-US" dirty="0">
              <a:solidFill>
                <a:srgbClr val="800000"/>
              </a:solidFill>
              <a:latin typeface="Courier"/>
              <a:cs typeface="Courier"/>
            </a:endParaRPr>
          </a:p>
        </p:txBody>
      </p:sp>
      <p:sp>
        <p:nvSpPr>
          <p:cNvPr id="3" name="Content Placeholder 2"/>
          <p:cNvSpPr>
            <a:spLocks noGrp="1"/>
          </p:cNvSpPr>
          <p:nvPr>
            <p:ph idx="1"/>
          </p:nvPr>
        </p:nvSpPr>
        <p:spPr>
          <a:xfrm>
            <a:off x="2153560" y="1441450"/>
            <a:ext cx="6674866" cy="4525963"/>
          </a:xfrm>
        </p:spPr>
        <p:txBody>
          <a:bodyPr>
            <a:normAutofit/>
          </a:bodyPr>
          <a:lstStyle/>
          <a:p>
            <a:r>
              <a:rPr lang="en-US" dirty="0" smtClean="0"/>
              <a:t>King was thrown </a:t>
            </a:r>
            <a:r>
              <a:rPr lang="en-US" dirty="0"/>
              <a:t>into solitary </a:t>
            </a:r>
            <a:r>
              <a:rPr lang="en-US" dirty="0" smtClean="0"/>
              <a:t>confinement and denied his rightful access to his </a:t>
            </a:r>
            <a:r>
              <a:rPr lang="en-US" dirty="0"/>
              <a:t>lawyers or </a:t>
            </a:r>
            <a:r>
              <a:rPr lang="en-US" dirty="0" smtClean="0"/>
              <a:t>wife.</a:t>
            </a:r>
          </a:p>
          <a:p>
            <a:r>
              <a:rPr lang="en-US" dirty="0" smtClean="0"/>
              <a:t>President </a:t>
            </a:r>
            <a:r>
              <a:rPr lang="en-US" dirty="0"/>
              <a:t>John F. Kennedy was urged to intervene on his </a:t>
            </a:r>
            <a:r>
              <a:rPr lang="en-US" dirty="0" smtClean="0"/>
              <a:t>behalf.</a:t>
            </a:r>
            <a:endParaRPr lang="en-US" dirty="0"/>
          </a:p>
        </p:txBody>
      </p:sp>
      <p:pic>
        <p:nvPicPr>
          <p:cNvPr id="4" name="Picture 3" descr="king mug shot.jpg"/>
          <p:cNvPicPr>
            <a:picLocks noChangeAspect="1"/>
          </p:cNvPicPr>
          <p:nvPr/>
        </p:nvPicPr>
        <p:blipFill rotWithShape="1">
          <a:blip r:embed="rId2">
            <a:extLst>
              <a:ext uri="{28A0092B-C50C-407E-A947-70E740481C1C}">
                <a14:useLocalDpi xmlns:a14="http://schemas.microsoft.com/office/drawing/2010/main" val="0"/>
              </a:ext>
            </a:extLst>
          </a:blip>
          <a:srcRect l="12500" t="9723" r="7985" b="5556"/>
          <a:stretch/>
        </p:blipFill>
        <p:spPr>
          <a:xfrm>
            <a:off x="5111021" y="4191000"/>
            <a:ext cx="3575778" cy="2381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496013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3560" y="274638"/>
            <a:ext cx="6843172" cy="1143000"/>
          </a:xfrm>
          <a:effectLst>
            <a:outerShdw blurRad="50800" dist="38100" dir="2700000" algn="tl" rotWithShape="0">
              <a:prstClr val="black">
                <a:alpha val="40000"/>
              </a:prstClr>
            </a:outerShdw>
          </a:effectLst>
        </p:spPr>
        <p:txBody>
          <a:bodyPr>
            <a:normAutofit fontScale="90000"/>
          </a:bodyPr>
          <a:lstStyle/>
          <a:p>
            <a:r>
              <a:rPr lang="en-US" dirty="0" smtClean="0">
                <a:solidFill>
                  <a:srgbClr val="800000"/>
                </a:solidFill>
                <a:latin typeface="Courier"/>
                <a:cs typeface="Courier"/>
              </a:rPr>
              <a:t>“Call for Unity” Clergy Letter</a:t>
            </a:r>
            <a:endParaRPr lang="en-US" dirty="0">
              <a:solidFill>
                <a:srgbClr val="800000"/>
              </a:solidFill>
              <a:latin typeface="Courier"/>
              <a:cs typeface="Courier"/>
            </a:endParaRPr>
          </a:p>
        </p:txBody>
      </p:sp>
      <p:sp>
        <p:nvSpPr>
          <p:cNvPr id="3" name="Content Placeholder 2"/>
          <p:cNvSpPr>
            <a:spLocks noGrp="1"/>
          </p:cNvSpPr>
          <p:nvPr>
            <p:ph idx="1"/>
          </p:nvPr>
        </p:nvSpPr>
        <p:spPr/>
        <p:txBody>
          <a:bodyPr>
            <a:normAutofit/>
          </a:bodyPr>
          <a:lstStyle/>
          <a:p>
            <a:r>
              <a:rPr lang="en-US" dirty="0" smtClean="0"/>
              <a:t>In jail, King received a </a:t>
            </a:r>
            <a:r>
              <a:rPr lang="en-US" dirty="0"/>
              <a:t>smuggled </a:t>
            </a:r>
            <a:r>
              <a:rPr lang="en-US" dirty="0" smtClean="0"/>
              <a:t>copy </a:t>
            </a:r>
            <a:r>
              <a:rPr lang="en-US" dirty="0"/>
              <a:t>of </a:t>
            </a:r>
            <a:r>
              <a:rPr lang="en-US" dirty="0" smtClean="0"/>
              <a:t>a Birmingham newspaper containing an open letter by eight </a:t>
            </a:r>
            <a:r>
              <a:rPr lang="en-US" dirty="0"/>
              <a:t>local Christian and Jewish religious </a:t>
            </a:r>
            <a:r>
              <a:rPr lang="en-US" dirty="0" smtClean="0"/>
              <a:t>leaders.</a:t>
            </a:r>
          </a:p>
          <a:p>
            <a:r>
              <a:rPr lang="en-US" dirty="0" smtClean="0"/>
              <a:t>The letter criticized King and his demonstrations, calling them “unwise and untimely.”</a:t>
            </a:r>
          </a:p>
        </p:txBody>
      </p:sp>
    </p:spTree>
    <p:extLst>
      <p:ext uri="{BB962C8B-B14F-4D97-AF65-F5344CB8AC3E}">
        <p14:creationId xmlns:p14="http://schemas.microsoft.com/office/powerpoint/2010/main" val="5291315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800000"/>
                </a:solidFill>
                <a:latin typeface="Courier"/>
                <a:cs typeface="Courier"/>
              </a:rPr>
              <a:t>The Letter</a:t>
            </a:r>
            <a:endParaRPr lang="en-US" dirty="0">
              <a:solidFill>
                <a:srgbClr val="800000"/>
              </a:solidFill>
              <a:latin typeface="Courier"/>
              <a:cs typeface="Courier"/>
            </a:endParaRPr>
          </a:p>
        </p:txBody>
      </p:sp>
      <p:pic>
        <p:nvPicPr>
          <p:cNvPr id="4" name="Picture 3" descr="king original letter.jpg"/>
          <p:cNvPicPr>
            <a:picLocks noChangeAspect="1"/>
          </p:cNvPicPr>
          <p:nvPr/>
        </p:nvPicPr>
        <p:blipFill rotWithShape="1">
          <a:blip r:embed="rId2">
            <a:extLst>
              <a:ext uri="{BEBA8EAE-BF5A-486C-A8C5-ECC9F3942E4B}">
                <a14:imgProps xmlns:a14="http://schemas.microsoft.com/office/drawing/2010/main">
                  <a14:imgLayer r:embed="rId3">
                    <a14:imgEffect>
                      <a14:backgroundRemoval t="0" b="100000" l="0" r="100000">
                        <a14:foregroundMark x1="27600" y1="8638" x2="27600" y2="8638"/>
                        <a14:foregroundMark x1="64000" y1="6645" x2="64000" y2="6645"/>
                        <a14:foregroundMark x1="56800" y1="4983" x2="56800" y2="4983"/>
                      </a14:backgroundRemoval>
                    </a14:imgEffect>
                  </a14:imgLayer>
                </a14:imgProps>
              </a:ext>
              <a:ext uri="{28A0092B-C50C-407E-A947-70E740481C1C}">
                <a14:useLocalDpi xmlns:a14="http://schemas.microsoft.com/office/drawing/2010/main" val="0"/>
              </a:ext>
            </a:extLst>
          </a:blip>
          <a:srcRect r="18860"/>
          <a:stretch/>
        </p:blipFill>
        <p:spPr>
          <a:xfrm>
            <a:off x="6524625" y="3608695"/>
            <a:ext cx="2794000" cy="4145936"/>
          </a:xfrm>
          <a:prstGeom prst="rect">
            <a:avLst/>
          </a:prstGeom>
        </p:spPr>
      </p:pic>
      <p:sp>
        <p:nvSpPr>
          <p:cNvPr id="3" name="Content Placeholder 2"/>
          <p:cNvSpPr>
            <a:spLocks noGrp="1"/>
          </p:cNvSpPr>
          <p:nvPr>
            <p:ph idx="1"/>
          </p:nvPr>
        </p:nvSpPr>
        <p:spPr>
          <a:xfrm>
            <a:off x="2153560" y="1425575"/>
            <a:ext cx="6752315" cy="4525963"/>
          </a:xfrm>
        </p:spPr>
        <p:txBody>
          <a:bodyPr/>
          <a:lstStyle/>
          <a:p>
            <a:r>
              <a:rPr lang="en-US" dirty="0"/>
              <a:t>Isolated in his cell, King began working on a </a:t>
            </a:r>
            <a:r>
              <a:rPr lang="en-US" dirty="0" smtClean="0"/>
              <a:t>response.</a:t>
            </a:r>
            <a:endParaRPr lang="en-US" dirty="0"/>
          </a:p>
          <a:p>
            <a:r>
              <a:rPr lang="en-US" dirty="0"/>
              <a:t>Without notes or research materials, King drafted an impassioned defense of his use of nonviolent, but direct, </a:t>
            </a:r>
            <a:r>
              <a:rPr lang="en-US" dirty="0" smtClean="0"/>
              <a:t>actions.</a:t>
            </a:r>
            <a:endParaRPr lang="en-US" dirty="0"/>
          </a:p>
          <a:p>
            <a:endParaRPr lang="en-US" dirty="0"/>
          </a:p>
        </p:txBody>
      </p:sp>
    </p:spTree>
    <p:extLst>
      <p:ext uri="{BB962C8B-B14F-4D97-AF65-F5344CB8AC3E}">
        <p14:creationId xmlns:p14="http://schemas.microsoft.com/office/powerpoint/2010/main" val="3505335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063" y="488824"/>
            <a:ext cx="7460938" cy="1143000"/>
          </a:xfrm>
          <a:effectLst>
            <a:outerShdw blurRad="50800" dist="38100" dir="2700000" algn="tl" rotWithShape="0">
              <a:prstClr val="black">
                <a:alpha val="40000"/>
              </a:prstClr>
            </a:outerShdw>
          </a:effectLst>
        </p:spPr>
        <p:txBody>
          <a:bodyPr>
            <a:noAutofit/>
          </a:bodyPr>
          <a:lstStyle/>
          <a:p>
            <a:r>
              <a:rPr lang="en-US" sz="4000" dirty="0" smtClean="0">
                <a:solidFill>
                  <a:srgbClr val="800000"/>
                </a:solidFill>
                <a:latin typeface="Courier"/>
                <a:cs typeface="Courier"/>
              </a:rPr>
              <a:t>“Injustice </a:t>
            </a:r>
            <a:r>
              <a:rPr lang="en-US" sz="4000" dirty="0">
                <a:solidFill>
                  <a:srgbClr val="800000"/>
                </a:solidFill>
                <a:latin typeface="Courier"/>
                <a:cs typeface="Courier"/>
              </a:rPr>
              <a:t>anywhere is a threat to justice everywhere.”</a:t>
            </a:r>
          </a:p>
        </p:txBody>
      </p:sp>
      <p:sp>
        <p:nvSpPr>
          <p:cNvPr id="3" name="Content Placeholder 2"/>
          <p:cNvSpPr>
            <a:spLocks noGrp="1"/>
          </p:cNvSpPr>
          <p:nvPr>
            <p:ph idx="1"/>
          </p:nvPr>
        </p:nvSpPr>
        <p:spPr>
          <a:xfrm>
            <a:off x="2077055" y="1997988"/>
            <a:ext cx="6858473" cy="4525963"/>
          </a:xfrm>
        </p:spPr>
        <p:txBody>
          <a:bodyPr>
            <a:normAutofit fontScale="92500"/>
          </a:bodyPr>
          <a:lstStyle/>
          <a:p>
            <a:r>
              <a:rPr lang="en-US" dirty="0" smtClean="0"/>
              <a:t>After release, King continued his work  in Birmingham</a:t>
            </a:r>
          </a:p>
          <a:p>
            <a:r>
              <a:rPr lang="en-US" dirty="0" smtClean="0"/>
              <a:t>During “Child’s Crusade,” America watched, horrified, as police turned </a:t>
            </a:r>
            <a:r>
              <a:rPr lang="en-US" dirty="0"/>
              <a:t>fire hoses and </a:t>
            </a:r>
            <a:r>
              <a:rPr lang="en-US" dirty="0" smtClean="0"/>
              <a:t>dogs on young protestors</a:t>
            </a:r>
          </a:p>
          <a:p>
            <a:r>
              <a:rPr lang="en-US" dirty="0"/>
              <a:t>Ku Klux Klan </a:t>
            </a:r>
            <a:r>
              <a:rPr lang="en-US" dirty="0" smtClean="0"/>
              <a:t>bombed Baptist church, killing four </a:t>
            </a:r>
            <a:r>
              <a:rPr lang="en-US" dirty="0"/>
              <a:t>young African-American </a:t>
            </a:r>
            <a:r>
              <a:rPr lang="en-US" dirty="0" smtClean="0"/>
              <a:t>girls</a:t>
            </a:r>
          </a:p>
          <a:p>
            <a:r>
              <a:rPr lang="en-US" dirty="0"/>
              <a:t>King’s letter began to appear in newspapers around the country</a:t>
            </a:r>
          </a:p>
          <a:p>
            <a:endParaRPr lang="en-US" dirty="0" smtClean="0"/>
          </a:p>
        </p:txBody>
      </p:sp>
    </p:spTree>
    <p:extLst>
      <p:ext uri="{BB962C8B-B14F-4D97-AF65-F5344CB8AC3E}">
        <p14:creationId xmlns:p14="http://schemas.microsoft.com/office/powerpoint/2010/main" val="13105356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2905</TotalTime>
  <Words>608</Words>
  <Application>Microsoft Macintosh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Warm-up:  Journal Prompts</vt:lpstr>
      <vt:lpstr>PowerPoint Presentation</vt:lpstr>
      <vt:lpstr>Seminal U.S. Document</vt:lpstr>
      <vt:lpstr>Peaceful Protest</vt:lpstr>
      <vt:lpstr>King’s Arrest</vt:lpstr>
      <vt:lpstr>“Call for Unity” Clergy Letter</vt:lpstr>
      <vt:lpstr>The Letter</vt:lpstr>
      <vt:lpstr>“Injustice anywhere is a threat to justice everywhere.”</vt:lpstr>
      <vt:lpstr>The Legacy</vt:lpstr>
      <vt:lpstr>Vocabulary</vt:lpstr>
      <vt:lpstr>Watch it:</vt:lpstr>
    </vt:vector>
  </TitlesOfParts>
  <Company>WRHS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there was the dream… There was the letter.</dc:title>
  <dc:creator>Carla McLeod</dc:creator>
  <cp:lastModifiedBy>Carla McLeod</cp:lastModifiedBy>
  <cp:revision>36</cp:revision>
  <dcterms:created xsi:type="dcterms:W3CDTF">2015-01-24T14:42:52Z</dcterms:created>
  <dcterms:modified xsi:type="dcterms:W3CDTF">2015-06-27T01:10:19Z</dcterms:modified>
</cp:coreProperties>
</file>