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9"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9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10/29/15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10/29/15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10/29/15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10/29/15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10/29/15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10/29/15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10/29/15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9"/></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Drama as a Literary genre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7983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Melodrama</a:t>
            </a:r>
            <a:r>
              <a:rPr lang="en-US" dirty="0">
                <a:effectLst/>
              </a:rPr>
              <a:t/>
            </a:r>
            <a:br>
              <a:rPr lang="en-US" dirty="0">
                <a:effectLst/>
              </a:rPr>
            </a:br>
            <a:r>
              <a:rPr lang="en-US" sz="2000" dirty="0">
                <a:effectLst/>
              </a:rPr>
              <a:t>Melodrama is another type of exaggerated drama. As in farce, the characters tend to be simplified and one-dimensional. The formulaic storyline of the classic melodrama typically involves a villain a heroine, and a hero who must rescue the heroine from the villain</a:t>
            </a:r>
            <a:r>
              <a:rPr lang="en-US" sz="2000" dirty="0" smtClean="0">
                <a:effectLst/>
              </a:rPr>
              <a:t>.</a:t>
            </a:r>
          </a:p>
          <a:p>
            <a:endParaRPr lang="en-US" sz="2000" dirty="0"/>
          </a:p>
        </p:txBody>
      </p:sp>
      <p:pic>
        <p:nvPicPr>
          <p:cNvPr id="5" name="Picture 4" descr="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9104" y="3957430"/>
            <a:ext cx="3187700" cy="2552700"/>
          </a:xfrm>
          <a:prstGeom prst="rect">
            <a:avLst/>
          </a:prstGeom>
        </p:spPr>
      </p:pic>
    </p:spTree>
    <p:extLst>
      <p:ext uri="{BB962C8B-B14F-4D97-AF65-F5344CB8AC3E}">
        <p14:creationId xmlns:p14="http://schemas.microsoft.com/office/powerpoint/2010/main" val="38436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Musical</a:t>
            </a:r>
            <a:r>
              <a:rPr lang="en-US" dirty="0">
                <a:effectLst/>
              </a:rPr>
              <a:t/>
            </a:r>
            <a:br>
              <a:rPr lang="en-US" dirty="0">
                <a:effectLst/>
              </a:rPr>
            </a:br>
            <a:r>
              <a:rPr lang="en-US" dirty="0">
                <a:effectLst/>
              </a:rPr>
              <a:t>In musical theater, the story is told not only through dialogue and acting but through music and dance. Musicals are often comedic, although many do involve serious subject matter. Most involve a large cast and lavish sets and costumes.</a:t>
            </a:r>
            <a:br>
              <a:rPr lang="en-US" dirty="0">
                <a:effectLst/>
              </a:rPr>
            </a:br>
            <a:endParaRPr lang="en-US" dirty="0"/>
          </a:p>
        </p:txBody>
      </p:sp>
      <p:pic>
        <p:nvPicPr>
          <p:cNvPr id="7" name="Picture 6" descr="images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0" y="3893099"/>
            <a:ext cx="3536951" cy="2832379"/>
          </a:xfrm>
          <a:prstGeom prst="rect">
            <a:avLst/>
          </a:prstGeom>
        </p:spPr>
      </p:pic>
    </p:spTree>
    <p:extLst>
      <p:ext uri="{BB962C8B-B14F-4D97-AF65-F5344CB8AC3E}">
        <p14:creationId xmlns:p14="http://schemas.microsoft.com/office/powerpoint/2010/main" val="256755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As a student of drama it is important to be able recognize these different types of drama. Be aware that in modern theater, the lines between these types of drama are often quite blurred, with elements of comedy, drama and tragedy residing in the same play.</a:t>
            </a:r>
          </a:p>
          <a:p>
            <a:endParaRPr lang="en-US" dirty="0"/>
          </a:p>
        </p:txBody>
      </p:sp>
    </p:spTree>
    <p:extLst>
      <p:ext uri="{BB962C8B-B14F-4D97-AF65-F5344CB8AC3E}">
        <p14:creationId xmlns:p14="http://schemas.microsoft.com/office/powerpoint/2010/main" val="351864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drama</a:t>
            </a:r>
            <a:endParaRPr lang="en-US" dirty="0"/>
          </a:p>
        </p:txBody>
      </p:sp>
      <p:pic>
        <p:nvPicPr>
          <p:cNvPr id="4" name="Content Placeholder 3" descr="image  2"/>
          <p:cNvPicPr>
            <a:picLocks noGrp="1" noChangeAspect="1"/>
          </p:cNvPicPr>
          <p:nvPr>
            <p:ph idx="1"/>
          </p:nvPr>
        </p:nvPicPr>
        <p:blipFill>
          <a:blip r:embed="rId2">
            <a:extLst>
              <a:ext uri="{28A0092B-C50C-407E-A947-70E740481C1C}">
                <a14:useLocalDpi xmlns:a14="http://schemas.microsoft.com/office/drawing/2010/main" val="0"/>
              </a:ext>
            </a:extLst>
          </a:blip>
          <a:srcRect t="6325" b="6325"/>
          <a:stretch>
            <a:fillRect/>
          </a:stretch>
        </p:blipFill>
        <p:spPr>
          <a:xfrm>
            <a:off x="4445817" y="1618975"/>
            <a:ext cx="4314698" cy="2445026"/>
          </a:xfrm>
        </p:spPr>
      </p:pic>
      <p:pic>
        <p:nvPicPr>
          <p:cNvPr id="5" name="Picture 4" descr="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929" y="3688522"/>
            <a:ext cx="3756888" cy="2753139"/>
          </a:xfrm>
          <a:prstGeom prst="rect">
            <a:avLst/>
          </a:prstGeom>
        </p:spPr>
      </p:pic>
    </p:spTree>
    <p:extLst>
      <p:ext uri="{BB962C8B-B14F-4D97-AF65-F5344CB8AC3E}">
        <p14:creationId xmlns:p14="http://schemas.microsoft.com/office/powerpoint/2010/main" val="100685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chorus</a:t>
            </a:r>
            <a:endParaRPr lang="en-US" dirty="0"/>
          </a:p>
        </p:txBody>
      </p:sp>
      <p:sp>
        <p:nvSpPr>
          <p:cNvPr id="3" name="Content Placeholder 2"/>
          <p:cNvSpPr>
            <a:spLocks noGrp="1"/>
          </p:cNvSpPr>
          <p:nvPr>
            <p:ph idx="1"/>
          </p:nvPr>
        </p:nvSpPr>
        <p:spPr/>
        <p:txBody>
          <a:bodyPr/>
          <a:lstStyle/>
          <a:p>
            <a:r>
              <a:rPr lang="en-US" sz="2000" dirty="0" smtClean="0">
                <a:effectLst/>
              </a:rPr>
              <a:t>A </a:t>
            </a:r>
            <a:r>
              <a:rPr lang="en-US" sz="2000" dirty="0">
                <a:effectLst/>
              </a:rPr>
              <a:t>group of characters in Greek tragedy (and in later forms of drama), who comment on the action of a play without participation in it. Their leader is the </a:t>
            </a:r>
            <a:r>
              <a:rPr lang="en-US" sz="2000" dirty="0" err="1">
                <a:effectLst/>
              </a:rPr>
              <a:t>choragos</a:t>
            </a:r>
            <a:r>
              <a:rPr lang="en-US" sz="2000" dirty="0">
                <a:effectLst/>
              </a:rPr>
              <a:t>. Sophocles' </a:t>
            </a:r>
            <a:r>
              <a:rPr lang="en-US" sz="2000" i="1" dirty="0">
                <a:effectLst/>
              </a:rPr>
              <a:t>Antigone</a:t>
            </a:r>
            <a:r>
              <a:rPr lang="en-US" sz="2000" dirty="0">
                <a:effectLst/>
              </a:rPr>
              <a:t> and </a:t>
            </a:r>
            <a:r>
              <a:rPr lang="en-US" sz="2000" i="1" dirty="0">
                <a:effectLst/>
              </a:rPr>
              <a:t>Oedipus the King</a:t>
            </a:r>
            <a:r>
              <a:rPr lang="en-US" sz="2000" dirty="0">
                <a:effectLst/>
              </a:rPr>
              <a:t> both contain an explicit chorus with a </a:t>
            </a:r>
            <a:r>
              <a:rPr lang="en-US" sz="2000" dirty="0" err="1">
                <a:effectLst/>
              </a:rPr>
              <a:t>choragos</a:t>
            </a:r>
            <a:r>
              <a:rPr lang="en-US" sz="2000" dirty="0">
                <a:effectLst/>
              </a:rPr>
              <a:t>. Tennessee Williams's </a:t>
            </a:r>
            <a:r>
              <a:rPr lang="en-US" sz="2000" i="1" dirty="0">
                <a:effectLst/>
              </a:rPr>
              <a:t>Glass Menagerie</a:t>
            </a:r>
            <a:r>
              <a:rPr lang="en-US" sz="2000" dirty="0">
                <a:effectLst/>
              </a:rPr>
              <a:t> contains a character who functions like a chorus.</a:t>
            </a:r>
          </a:p>
          <a:p>
            <a:endParaRPr lang="en-US" dirty="0"/>
          </a:p>
        </p:txBody>
      </p:sp>
      <p:pic>
        <p:nvPicPr>
          <p:cNvPr id="4" name="Picture 3" descr="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099" y="3865217"/>
            <a:ext cx="5172624" cy="2672522"/>
          </a:xfrm>
          <a:prstGeom prst="rect">
            <a:avLst/>
          </a:prstGeom>
        </p:spPr>
      </p:pic>
    </p:spTree>
    <p:extLst>
      <p:ext uri="{BB962C8B-B14F-4D97-AF65-F5344CB8AC3E}">
        <p14:creationId xmlns:p14="http://schemas.microsoft.com/office/powerpoint/2010/main" val="249484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Dramatis Personae</a:t>
            </a:r>
            <a:endParaRPr lang="en-US" dirty="0"/>
          </a:p>
        </p:txBody>
      </p:sp>
      <p:sp>
        <p:nvSpPr>
          <p:cNvPr id="3" name="Content Placeholder 2"/>
          <p:cNvSpPr>
            <a:spLocks noGrp="1"/>
          </p:cNvSpPr>
          <p:nvPr>
            <p:ph idx="1"/>
          </p:nvPr>
        </p:nvSpPr>
        <p:spPr/>
        <p:txBody>
          <a:bodyPr/>
          <a:lstStyle/>
          <a:p>
            <a:r>
              <a:rPr lang="en-US" dirty="0" smtClean="0">
                <a:effectLst/>
              </a:rPr>
              <a:t>Latin </a:t>
            </a:r>
            <a:r>
              <a:rPr lang="en-US" dirty="0">
                <a:effectLst/>
              </a:rPr>
              <a:t>for the characters or persons in a play. Included among the dramatis personae of Miller's </a:t>
            </a:r>
            <a:r>
              <a:rPr lang="en-US" i="1" dirty="0">
                <a:effectLst/>
              </a:rPr>
              <a:t>Death of a Salesman</a:t>
            </a:r>
            <a:r>
              <a:rPr lang="en-US" dirty="0">
                <a:effectLst/>
              </a:rPr>
              <a:t> are Willy </a:t>
            </a:r>
            <a:r>
              <a:rPr lang="en-US" dirty="0" err="1">
                <a:effectLst/>
              </a:rPr>
              <a:t>Loman</a:t>
            </a:r>
            <a:r>
              <a:rPr lang="en-US" dirty="0">
                <a:effectLst/>
              </a:rPr>
              <a:t>, the salesman, his wife Linda, and his sons Biff and Happy.</a:t>
            </a:r>
          </a:p>
          <a:p>
            <a:endParaRPr lang="en-US" dirty="0"/>
          </a:p>
        </p:txBody>
      </p:sp>
      <p:pic>
        <p:nvPicPr>
          <p:cNvPr id="4" name="Picture 3" descr="images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2924" y="3468508"/>
            <a:ext cx="4049730" cy="2903579"/>
          </a:xfrm>
          <a:prstGeom prst="rect">
            <a:avLst/>
          </a:prstGeom>
        </p:spPr>
      </p:pic>
    </p:spTree>
    <p:extLst>
      <p:ext uri="{BB962C8B-B14F-4D97-AF65-F5344CB8AC3E}">
        <p14:creationId xmlns:p14="http://schemas.microsoft.com/office/powerpoint/2010/main" val="368324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idx="1"/>
          </p:nvPr>
        </p:nvSpPr>
        <p:spPr/>
        <p:txBody>
          <a:bodyPr/>
          <a:lstStyle/>
          <a:p>
            <a:r>
              <a:rPr lang="en-US" dirty="0" smtClean="0">
                <a:effectLst/>
              </a:rPr>
              <a:t>The </a:t>
            </a:r>
            <a:r>
              <a:rPr lang="en-US" dirty="0">
                <a:effectLst/>
              </a:rPr>
              <a:t>conversation of characters in a literary work. In fiction, dialogue is typically enclosed within quotation marks. In plays, characters' speech is preceded by their names.</a:t>
            </a:r>
          </a:p>
          <a:p>
            <a:endParaRPr lang="en-US" dirty="0"/>
          </a:p>
        </p:txBody>
      </p:sp>
      <p:pic>
        <p:nvPicPr>
          <p:cNvPr id="4" name="Picture 3" descr="images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3343" y="3390348"/>
            <a:ext cx="4112533" cy="3013765"/>
          </a:xfrm>
          <a:prstGeom prst="rect">
            <a:avLst/>
          </a:prstGeom>
        </p:spPr>
      </p:pic>
    </p:spTree>
    <p:extLst>
      <p:ext uri="{BB962C8B-B14F-4D97-AF65-F5344CB8AC3E}">
        <p14:creationId xmlns:p14="http://schemas.microsoft.com/office/powerpoint/2010/main" val="822324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Monologue</a:t>
            </a:r>
            <a:endParaRPr lang="en-US" dirty="0"/>
          </a:p>
        </p:txBody>
      </p:sp>
      <p:sp>
        <p:nvSpPr>
          <p:cNvPr id="3" name="Content Placeholder 2"/>
          <p:cNvSpPr>
            <a:spLocks noGrp="1"/>
          </p:cNvSpPr>
          <p:nvPr>
            <p:ph idx="1"/>
          </p:nvPr>
        </p:nvSpPr>
        <p:spPr/>
        <p:txBody>
          <a:bodyPr/>
          <a:lstStyle/>
          <a:p>
            <a:r>
              <a:rPr lang="en-US" dirty="0" smtClean="0">
                <a:effectLst/>
              </a:rPr>
              <a:t>A </a:t>
            </a:r>
            <a:r>
              <a:rPr lang="en-US" dirty="0">
                <a:effectLst/>
              </a:rPr>
              <a:t>speech by a single character without another character's response.</a:t>
            </a:r>
          </a:p>
          <a:p>
            <a:endParaRPr lang="en-US" dirty="0"/>
          </a:p>
        </p:txBody>
      </p:sp>
      <p:pic>
        <p:nvPicPr>
          <p:cNvPr id="4" name="Picture 3" descr="images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348" y="2647962"/>
            <a:ext cx="3153465" cy="4210038"/>
          </a:xfrm>
          <a:prstGeom prst="rect">
            <a:avLst/>
          </a:prstGeom>
        </p:spPr>
      </p:pic>
    </p:spTree>
    <p:extLst>
      <p:ext uri="{BB962C8B-B14F-4D97-AF65-F5344CB8AC3E}">
        <p14:creationId xmlns:p14="http://schemas.microsoft.com/office/powerpoint/2010/main" val="3674493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a:t>
            </a:r>
            <a:endParaRPr lang="en-US" dirty="0"/>
          </a:p>
        </p:txBody>
      </p:sp>
      <p:sp>
        <p:nvSpPr>
          <p:cNvPr id="3" name="Content Placeholder 2"/>
          <p:cNvSpPr>
            <a:spLocks noGrp="1"/>
          </p:cNvSpPr>
          <p:nvPr>
            <p:ph idx="1"/>
          </p:nvPr>
        </p:nvSpPr>
        <p:spPr/>
        <p:txBody>
          <a:bodyPr/>
          <a:lstStyle/>
          <a:p>
            <a:r>
              <a:rPr lang="en-US" dirty="0">
                <a:effectLst/>
              </a:rPr>
              <a:t>Words spoken by an actor directly to the audience, which are not "heard" by the other characters on stage during a play. In Shakespeare's </a:t>
            </a:r>
            <a:r>
              <a:rPr lang="en-US" i="1" dirty="0">
                <a:effectLst/>
              </a:rPr>
              <a:t>Othello</a:t>
            </a:r>
            <a:r>
              <a:rPr lang="en-US" dirty="0">
                <a:effectLst/>
              </a:rPr>
              <a:t>, </a:t>
            </a:r>
            <a:r>
              <a:rPr lang="en-US" dirty="0" err="1">
                <a:effectLst/>
              </a:rPr>
              <a:t>Iago</a:t>
            </a:r>
            <a:r>
              <a:rPr lang="en-US" dirty="0">
                <a:effectLst/>
              </a:rPr>
              <a:t> voices his inner thoughts a number of times as "asides" for the play's audience.</a:t>
            </a:r>
          </a:p>
          <a:p>
            <a:pPr marL="0" indent="0">
              <a:buNone/>
            </a:pPr>
            <a:endParaRPr lang="en-US" dirty="0">
              <a:effectLst/>
            </a:endParaRPr>
          </a:p>
          <a:p>
            <a:endParaRPr lang="en-US" dirty="0"/>
          </a:p>
        </p:txBody>
      </p:sp>
      <p:pic>
        <p:nvPicPr>
          <p:cNvPr id="4" name="Picture 3" descr="images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567043"/>
            <a:ext cx="3763949" cy="2987261"/>
          </a:xfrm>
          <a:prstGeom prst="rect">
            <a:avLst/>
          </a:prstGeom>
        </p:spPr>
      </p:pic>
    </p:spTree>
    <p:extLst>
      <p:ext uri="{BB962C8B-B14F-4D97-AF65-F5344CB8AC3E}">
        <p14:creationId xmlns:p14="http://schemas.microsoft.com/office/powerpoint/2010/main" val="79462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soliloquy</a:t>
            </a:r>
            <a:endParaRPr lang="en-US" dirty="0"/>
          </a:p>
        </p:txBody>
      </p:sp>
      <p:sp>
        <p:nvSpPr>
          <p:cNvPr id="3" name="Content Placeholder 2"/>
          <p:cNvSpPr>
            <a:spLocks noGrp="1"/>
          </p:cNvSpPr>
          <p:nvPr>
            <p:ph idx="1"/>
          </p:nvPr>
        </p:nvSpPr>
        <p:spPr/>
        <p:txBody>
          <a:bodyPr/>
          <a:lstStyle/>
          <a:p>
            <a:r>
              <a:rPr lang="en-US" dirty="0" smtClean="0">
                <a:effectLst/>
              </a:rPr>
              <a:t>A </a:t>
            </a:r>
            <a:r>
              <a:rPr lang="en-US" dirty="0">
                <a:effectLst/>
              </a:rPr>
              <a:t>speech in a play that is meant to be heard by the audience but not by other characters on the stage. If there are no other characters present, the soliloquy represents the character thinking aloud. Hamlet's "To be or not to be" speech is an example.</a:t>
            </a:r>
          </a:p>
          <a:p>
            <a:endParaRPr lang="en-US" dirty="0"/>
          </a:p>
        </p:txBody>
      </p:sp>
      <p:pic>
        <p:nvPicPr>
          <p:cNvPr id="4" name="Picture 3" descr="images.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086" y="3975652"/>
            <a:ext cx="4443941" cy="2496930"/>
          </a:xfrm>
          <a:prstGeom prst="rect">
            <a:avLst/>
          </a:prstGeom>
        </p:spPr>
      </p:pic>
    </p:spTree>
    <p:extLst>
      <p:ext uri="{BB962C8B-B14F-4D97-AF65-F5344CB8AC3E}">
        <p14:creationId xmlns:p14="http://schemas.microsoft.com/office/powerpoint/2010/main" val="369902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Drama</a:t>
            </a:r>
            <a:r>
              <a:rPr lang="en-US" dirty="0">
                <a:effectLst/>
              </a:rPr>
              <a:t> </a:t>
            </a:r>
            <a:endParaRPr lang="en-US" dirty="0" smtClean="0">
              <a:effectLst/>
            </a:endParaRPr>
          </a:p>
          <a:p>
            <a:r>
              <a:rPr lang="en-US" sz="2000" dirty="0">
                <a:effectLst/>
              </a:rPr>
              <a:t>is the specific </a:t>
            </a:r>
            <a:r>
              <a:rPr lang="en-US" sz="2000" dirty="0" smtClean="0">
                <a:effectLst/>
              </a:rPr>
              <a:t>mode </a:t>
            </a:r>
            <a:r>
              <a:rPr lang="en-US" sz="2000" dirty="0">
                <a:effectLst/>
              </a:rPr>
              <a:t>of </a:t>
            </a:r>
            <a:r>
              <a:rPr lang="en-US" sz="2000" dirty="0" smtClean="0">
                <a:effectLst/>
              </a:rPr>
              <a:t>fiction </a:t>
            </a:r>
            <a:r>
              <a:rPr lang="en-US" sz="2000" dirty="0">
                <a:effectLst/>
              </a:rPr>
              <a:t>represented in performance</a:t>
            </a:r>
            <a:r>
              <a:rPr lang="en-US" sz="2000" dirty="0" smtClean="0">
                <a:effectLst/>
              </a:rPr>
              <a:t>. </a:t>
            </a:r>
            <a:r>
              <a:rPr lang="en-US" sz="2000" dirty="0">
                <a:effectLst/>
              </a:rPr>
              <a:t>The term comes from a Greek word meaning "action" (Classical Greek: </a:t>
            </a:r>
            <a:r>
              <a:rPr lang="en-US" sz="2000" dirty="0" err="1">
                <a:effectLst/>
              </a:rPr>
              <a:t>δρᾶμ</a:t>
            </a:r>
            <a:r>
              <a:rPr lang="en-US" sz="2000" dirty="0">
                <a:effectLst/>
              </a:rPr>
              <a:t>α, drama), which is derived from the verb meaning "to do" or "to act" (Classical Greek: </a:t>
            </a:r>
            <a:r>
              <a:rPr lang="en-US" sz="2000" dirty="0" err="1">
                <a:effectLst/>
              </a:rPr>
              <a:t>δράω</a:t>
            </a:r>
            <a:r>
              <a:rPr lang="en-US" sz="2000" dirty="0">
                <a:effectLst/>
              </a:rPr>
              <a:t>, </a:t>
            </a:r>
            <a:r>
              <a:rPr lang="en-US" sz="2000" dirty="0" err="1">
                <a:effectLst/>
              </a:rPr>
              <a:t>draō</a:t>
            </a:r>
            <a:r>
              <a:rPr lang="en-US" sz="2000" dirty="0">
                <a:effectLst/>
              </a:rPr>
              <a:t>).</a:t>
            </a:r>
          </a:p>
          <a:p>
            <a:endParaRPr lang="en-US" sz="2000" dirty="0" smtClean="0">
              <a:effectLst/>
            </a:endParaRPr>
          </a:p>
        </p:txBody>
      </p:sp>
      <p:pic>
        <p:nvPicPr>
          <p:cNvPr id="5" name="Picture 4" descr="photo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2269" y="4082774"/>
            <a:ext cx="3970682" cy="2676211"/>
          </a:xfrm>
          <a:prstGeom prst="rect">
            <a:avLst/>
          </a:prstGeom>
        </p:spPr>
      </p:pic>
    </p:spTree>
    <p:extLst>
      <p:ext uri="{BB962C8B-B14F-4D97-AF65-F5344CB8AC3E}">
        <p14:creationId xmlns:p14="http://schemas.microsoft.com/office/powerpoint/2010/main" val="676503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r>
              <a:rPr lang="en-US" dirty="0" smtClean="0">
                <a:effectLst/>
              </a:rPr>
              <a:t>The </a:t>
            </a:r>
            <a:r>
              <a:rPr lang="en-US" dirty="0">
                <a:effectLst/>
              </a:rPr>
              <a:t>spectacle a play presents in performance, including the position of actors on stage, the scenic background, the props and costumes, and the lighting and sound effects. Tennessee Williams describes these in his detailed stage directions for </a:t>
            </a:r>
            <a:r>
              <a:rPr lang="en-US" i="1" dirty="0">
                <a:effectLst/>
              </a:rPr>
              <a:t>The Glass Menagerie</a:t>
            </a:r>
            <a:r>
              <a:rPr lang="en-US" dirty="0">
                <a:effectLst/>
              </a:rPr>
              <a:t> and also in his production notes for the play.</a:t>
            </a:r>
          </a:p>
          <a:p>
            <a:endParaRPr lang="en-US" dirty="0"/>
          </a:p>
        </p:txBody>
      </p:sp>
      <p:pic>
        <p:nvPicPr>
          <p:cNvPr id="4" name="Picture 3" descr="images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7137" y="4137204"/>
            <a:ext cx="3906079" cy="2599318"/>
          </a:xfrm>
          <a:prstGeom prst="rect">
            <a:avLst/>
          </a:prstGeom>
        </p:spPr>
      </p:pic>
    </p:spTree>
    <p:extLst>
      <p:ext uri="{BB962C8B-B14F-4D97-AF65-F5344CB8AC3E}">
        <p14:creationId xmlns:p14="http://schemas.microsoft.com/office/powerpoint/2010/main" val="2549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drama</a:t>
            </a:r>
            <a:endParaRPr lang="en-US" dirty="0"/>
          </a:p>
        </p:txBody>
      </p:sp>
      <p:pic>
        <p:nvPicPr>
          <p:cNvPr id="4" name="Content Placeholder 3" descr="photo 3"/>
          <p:cNvPicPr>
            <a:picLocks noGrp="1" noChangeAspect="1"/>
          </p:cNvPicPr>
          <p:nvPr>
            <p:ph idx="1"/>
          </p:nvPr>
        </p:nvPicPr>
        <p:blipFill>
          <a:blip r:embed="rId2">
            <a:extLst>
              <a:ext uri="{28A0092B-C50C-407E-A947-70E740481C1C}">
                <a14:useLocalDpi xmlns:a14="http://schemas.microsoft.com/office/drawing/2010/main" val="0"/>
              </a:ext>
            </a:extLst>
          </a:blip>
          <a:srcRect t="18818" b="18818"/>
          <a:stretch>
            <a:fillRect/>
          </a:stretch>
        </p:blipFill>
        <p:spPr>
          <a:xfrm>
            <a:off x="1561547" y="2016539"/>
            <a:ext cx="6536360" cy="3703983"/>
          </a:xfrm>
        </p:spPr>
      </p:pic>
    </p:spTree>
    <p:extLst>
      <p:ext uri="{BB962C8B-B14F-4D97-AF65-F5344CB8AC3E}">
        <p14:creationId xmlns:p14="http://schemas.microsoft.com/office/powerpoint/2010/main" val="22212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Comedy</a:t>
            </a:r>
            <a:endParaRPr lang="en-US" dirty="0"/>
          </a:p>
        </p:txBody>
      </p:sp>
      <p:sp>
        <p:nvSpPr>
          <p:cNvPr id="3" name="Content Placeholder 2"/>
          <p:cNvSpPr>
            <a:spLocks noGrp="1"/>
          </p:cNvSpPr>
          <p:nvPr>
            <p:ph idx="1"/>
          </p:nvPr>
        </p:nvSpPr>
        <p:spPr/>
        <p:txBody>
          <a:bodyPr>
            <a:normAutofit/>
          </a:bodyPr>
          <a:lstStyle/>
          <a:p>
            <a:r>
              <a:rPr lang="en-US" sz="2000" dirty="0" smtClean="0">
                <a:effectLst/>
              </a:rPr>
              <a:t>When </a:t>
            </a:r>
            <a:r>
              <a:rPr lang="en-US" sz="2000" dirty="0">
                <a:effectLst/>
              </a:rPr>
              <a:t>we talk about comedy, we usually refer to plays that are light in tone, and that typically have happy endings. The intent of a comedic play is to make the audience laugh. In modern theater, there are many different styles of comedy, ranging from realistic stories, where the humor is derived from real-life situations, to outrageous slapstick humor.</a:t>
            </a:r>
            <a:br>
              <a:rPr lang="en-US" sz="2000" dirty="0">
                <a:effectLst/>
              </a:rPr>
            </a:br>
            <a:endParaRPr lang="en-US" sz="2000" dirty="0" smtClean="0">
              <a:effectLst/>
            </a:endParaRPr>
          </a:p>
          <a:p>
            <a:endParaRPr lang="en-US" sz="2000" dirty="0"/>
          </a:p>
        </p:txBody>
      </p:sp>
      <p:pic>
        <p:nvPicPr>
          <p:cNvPr id="5" name="Picture 4" descr="photo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2647" y="3773546"/>
            <a:ext cx="3706743" cy="2741002"/>
          </a:xfrm>
          <a:prstGeom prst="rect">
            <a:avLst/>
          </a:prstGeom>
        </p:spPr>
      </p:pic>
    </p:spTree>
    <p:extLst>
      <p:ext uri="{BB962C8B-B14F-4D97-AF65-F5344CB8AC3E}">
        <p14:creationId xmlns:p14="http://schemas.microsoft.com/office/powerpoint/2010/main" val="426108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Farce</a:t>
            </a:r>
            <a:endParaRPr lang="en-US" dirty="0"/>
          </a:p>
        </p:txBody>
      </p:sp>
      <p:sp>
        <p:nvSpPr>
          <p:cNvPr id="3" name="Content Placeholder 2"/>
          <p:cNvSpPr>
            <a:spLocks noGrp="1"/>
          </p:cNvSpPr>
          <p:nvPr>
            <p:ph idx="1"/>
          </p:nvPr>
        </p:nvSpPr>
        <p:spPr/>
        <p:txBody>
          <a:bodyPr>
            <a:normAutofit/>
          </a:bodyPr>
          <a:lstStyle/>
          <a:p>
            <a:r>
              <a:rPr lang="en-US" sz="2000" dirty="0" smtClean="0">
                <a:effectLst/>
              </a:rPr>
              <a:t>Farce </a:t>
            </a:r>
            <a:r>
              <a:rPr lang="en-US" sz="2000" dirty="0">
                <a:effectLst/>
              </a:rPr>
              <a:t>is a sub-category of comedy, characterized by greatly exaggerated characters and situations. Characters tend to be one-dimensional and often follow stereotypical behavior. Farces typically involve mistaken identities, lots of physical comedy and outrageous plot twists. </a:t>
            </a:r>
            <a:endParaRPr lang="en-US" sz="2000" dirty="0" smtClean="0">
              <a:effectLst/>
            </a:endParaRPr>
          </a:p>
          <a:p>
            <a:endParaRPr lang="en-US" sz="2000" dirty="0">
              <a:effectLst/>
            </a:endParaRPr>
          </a:p>
          <a:p>
            <a:pPr marL="0" indent="0">
              <a:buNone/>
            </a:pPr>
            <a:endParaRPr lang="en-US" sz="2000" dirty="0"/>
          </a:p>
        </p:txBody>
      </p:sp>
      <p:pic>
        <p:nvPicPr>
          <p:cNvPr id="4" name="Picture 3" descr="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087" y="3688522"/>
            <a:ext cx="5029897" cy="2781433"/>
          </a:xfrm>
          <a:prstGeom prst="rect">
            <a:avLst/>
          </a:prstGeom>
        </p:spPr>
      </p:pic>
    </p:spTree>
    <p:extLst>
      <p:ext uri="{BB962C8B-B14F-4D97-AF65-F5344CB8AC3E}">
        <p14:creationId xmlns:p14="http://schemas.microsoft.com/office/powerpoint/2010/main" val="103035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tragedy</a:t>
            </a:r>
            <a:endParaRPr lang="en-US" dirty="0"/>
          </a:p>
        </p:txBody>
      </p:sp>
      <p:sp>
        <p:nvSpPr>
          <p:cNvPr id="3" name="Content Placeholder 2"/>
          <p:cNvSpPr>
            <a:spLocks noGrp="1"/>
          </p:cNvSpPr>
          <p:nvPr>
            <p:ph idx="1"/>
          </p:nvPr>
        </p:nvSpPr>
        <p:spPr/>
        <p:txBody>
          <a:bodyPr/>
          <a:lstStyle/>
          <a:p>
            <a:r>
              <a:rPr lang="en-US" sz="2000" dirty="0">
                <a:effectLst/>
              </a:rPr>
              <a:t>A type of drama in which the characters experience reversals of fortune, usually for the worse. In tragedy, catastrophe and suffering await many of the characters, especially the hero. Examples include Shakespeare's Othello and Hamlet; Sophocles' Antigone and Oedipus the King, and Arthur Miller's Death of a Salesman.</a:t>
            </a:r>
          </a:p>
          <a:p>
            <a:endParaRPr lang="en-US" dirty="0"/>
          </a:p>
        </p:txBody>
      </p:sp>
      <p:pic>
        <p:nvPicPr>
          <p:cNvPr id="4" name="Picture 3" descr="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043" y="3454511"/>
            <a:ext cx="3255618" cy="3241149"/>
          </a:xfrm>
          <a:prstGeom prst="rect">
            <a:avLst/>
          </a:prstGeom>
        </p:spPr>
      </p:pic>
    </p:spTree>
    <p:extLst>
      <p:ext uri="{BB962C8B-B14F-4D97-AF65-F5344CB8AC3E}">
        <p14:creationId xmlns:p14="http://schemas.microsoft.com/office/powerpoint/2010/main" val="74656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effectLst/>
              </a:rPr>
              <a:t>Pathos</a:t>
            </a:r>
            <a:r>
              <a:rPr lang="en-US" dirty="0">
                <a:effectLst/>
              </a:rPr>
              <a:t/>
            </a:r>
            <a:br>
              <a:rPr lang="en-US" dirty="0">
                <a:effectLst/>
              </a:rPr>
            </a:br>
            <a:r>
              <a:rPr lang="en-US" dirty="0">
                <a:effectLst/>
              </a:rPr>
              <a:t>A quality of a play's action that stimulates the audience to feel pity for a character. Pathos is always an aspect of tragedy, and may be present in comedy as well.</a:t>
            </a:r>
          </a:p>
          <a:p>
            <a:endParaRPr lang="en-US" dirty="0"/>
          </a:p>
        </p:txBody>
      </p:sp>
      <p:pic>
        <p:nvPicPr>
          <p:cNvPr id="4" name="Picture 3" descr="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9712" y="3633304"/>
            <a:ext cx="3785523" cy="3031435"/>
          </a:xfrm>
          <a:prstGeom prst="rect">
            <a:avLst/>
          </a:prstGeom>
        </p:spPr>
      </p:pic>
    </p:spTree>
    <p:extLst>
      <p:ext uri="{BB962C8B-B14F-4D97-AF65-F5344CB8AC3E}">
        <p14:creationId xmlns:p14="http://schemas.microsoft.com/office/powerpoint/2010/main" val="397468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drama</a:t>
            </a:r>
            <a:endParaRPr lang="en-US" dirty="0"/>
          </a:p>
        </p:txBody>
      </p:sp>
      <p:sp>
        <p:nvSpPr>
          <p:cNvPr id="3" name="Content Placeholder 2"/>
          <p:cNvSpPr>
            <a:spLocks noGrp="1"/>
          </p:cNvSpPr>
          <p:nvPr>
            <p:ph idx="1"/>
          </p:nvPr>
        </p:nvSpPr>
        <p:spPr/>
        <p:txBody>
          <a:bodyPr/>
          <a:lstStyle/>
          <a:p>
            <a:r>
              <a:rPr lang="en-US" dirty="0">
                <a:effectLst/>
              </a:rPr>
              <a:t>Serious drama written in verse featuring noble characters in an irretrievable situation that elicits their immense capacity for suffering and promise of a better tomorrow, the vision of the play is dark. Ex. Romeo and Juliette</a:t>
            </a:r>
          </a:p>
          <a:p>
            <a:endParaRPr lang="en-US" dirty="0"/>
          </a:p>
        </p:txBody>
      </p:sp>
      <p:pic>
        <p:nvPicPr>
          <p:cNvPr id="4" name="Picture 3" descr="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6296" y="3591892"/>
            <a:ext cx="3233529" cy="3247964"/>
          </a:xfrm>
          <a:prstGeom prst="rect">
            <a:avLst/>
          </a:prstGeom>
        </p:spPr>
      </p:pic>
    </p:spTree>
    <p:extLst>
      <p:ext uri="{BB962C8B-B14F-4D97-AF65-F5344CB8AC3E}">
        <p14:creationId xmlns:p14="http://schemas.microsoft.com/office/powerpoint/2010/main" val="322440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drama</a:t>
            </a:r>
            <a:endParaRPr lang="en-US" dirty="0"/>
          </a:p>
        </p:txBody>
      </p:sp>
      <p:sp>
        <p:nvSpPr>
          <p:cNvPr id="3" name="Content Placeholder 2"/>
          <p:cNvSpPr>
            <a:spLocks noGrp="1"/>
          </p:cNvSpPr>
          <p:nvPr>
            <p:ph idx="1"/>
          </p:nvPr>
        </p:nvSpPr>
        <p:spPr/>
        <p:txBody>
          <a:bodyPr/>
          <a:lstStyle/>
          <a:p>
            <a:r>
              <a:rPr lang="en-US" sz="2000" dirty="0">
                <a:effectLst/>
              </a:rPr>
              <a:t>Modern ordinary characters rise to the status of exceptional characters facing a tragic web of circumstances and personal weaknesses that spell their doom in an unsympathetic world. Ex. Streetcar Named Desire</a:t>
            </a:r>
          </a:p>
          <a:p>
            <a:endParaRPr lang="en-US" dirty="0"/>
          </a:p>
        </p:txBody>
      </p:sp>
      <p:pic>
        <p:nvPicPr>
          <p:cNvPr id="4" name="Picture 3" descr="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130" y="3422649"/>
            <a:ext cx="3421270" cy="3200067"/>
          </a:xfrm>
          <a:prstGeom prst="rect">
            <a:avLst/>
          </a:prstGeom>
        </p:spPr>
      </p:pic>
    </p:spTree>
    <p:extLst>
      <p:ext uri="{BB962C8B-B14F-4D97-AF65-F5344CB8AC3E}">
        <p14:creationId xmlns:p14="http://schemas.microsoft.com/office/powerpoint/2010/main" val="2639404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60</TotalTime>
  <Words>682</Words>
  <Application>Microsoft Macintosh PowerPoint</Application>
  <PresentationFormat>On-screen Show (4:3)</PresentationFormat>
  <Paragraphs>33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Precedent</vt:lpstr>
      <vt:lpstr>Drama as a Literary genre</vt:lpstr>
      <vt:lpstr>PowerPoint Presentation</vt:lpstr>
      <vt:lpstr>Types of drama</vt:lpstr>
      <vt:lpstr>Comedy</vt:lpstr>
      <vt:lpstr>Farce</vt:lpstr>
      <vt:lpstr>tragedy</vt:lpstr>
      <vt:lpstr>PowerPoint Presentation</vt:lpstr>
      <vt:lpstr>Traditional drama</vt:lpstr>
      <vt:lpstr>Modern drama</vt:lpstr>
      <vt:lpstr>PowerPoint Presentation</vt:lpstr>
      <vt:lpstr>PowerPoint Presentation</vt:lpstr>
      <vt:lpstr>PowerPoint Presentation</vt:lpstr>
      <vt:lpstr>Elements of drama</vt:lpstr>
      <vt:lpstr>chorus</vt:lpstr>
      <vt:lpstr>Dramatis Personae</vt:lpstr>
      <vt:lpstr>dialogue</vt:lpstr>
      <vt:lpstr>Monologue</vt:lpstr>
      <vt:lpstr>aside</vt:lpstr>
      <vt:lpstr>soliloquy</vt:lpstr>
      <vt:lpstr>staging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as a Literary genre</dc:title>
  <dc:creator>Microsoft Office User</dc:creator>
  <cp:lastModifiedBy>Microsoft Office User</cp:lastModifiedBy>
  <cp:revision>7</cp:revision>
  <dcterms:created xsi:type="dcterms:W3CDTF">2013-04-25T14:51:22Z</dcterms:created>
  <dcterms:modified xsi:type="dcterms:W3CDTF">2015-10-30T03:02:47Z</dcterms:modified>
</cp:coreProperties>
</file>