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282" r:id="rId3"/>
    <p:sldId id="285" r:id="rId4"/>
    <p:sldId id="283" r:id="rId5"/>
    <p:sldId id="286" r:id="rId6"/>
    <p:sldId id="284" r:id="rId7"/>
    <p:sldId id="287" r:id="rId8"/>
    <p:sldId id="257" r:id="rId9"/>
    <p:sldId id="288" r:id="rId10"/>
    <p:sldId id="258" r:id="rId11"/>
    <p:sldId id="265" r:id="rId12"/>
    <p:sldId id="259" r:id="rId13"/>
    <p:sldId id="289" r:id="rId14"/>
    <p:sldId id="260" r:id="rId15"/>
    <p:sldId id="261" r:id="rId16"/>
    <p:sldId id="262" r:id="rId17"/>
    <p:sldId id="263" r:id="rId18"/>
    <p:sldId id="264" r:id="rId19"/>
    <p:sldId id="290" r:id="rId20"/>
    <p:sldId id="266" r:id="rId21"/>
    <p:sldId id="291" r:id="rId22"/>
    <p:sldId id="268" r:id="rId23"/>
    <p:sldId id="292" r:id="rId24"/>
    <p:sldId id="267" r:id="rId25"/>
    <p:sldId id="269" r:id="rId26"/>
    <p:sldId id="270" r:id="rId27"/>
    <p:sldId id="293" r:id="rId28"/>
    <p:sldId id="271" r:id="rId29"/>
    <p:sldId id="294" r:id="rId30"/>
    <p:sldId id="272" r:id="rId31"/>
    <p:sldId id="295" r:id="rId32"/>
    <p:sldId id="273" r:id="rId33"/>
    <p:sldId id="296" r:id="rId34"/>
    <p:sldId id="274" r:id="rId35"/>
    <p:sldId id="297" r:id="rId36"/>
    <p:sldId id="298" r:id="rId37"/>
    <p:sldId id="299" r:id="rId38"/>
    <p:sldId id="275" r:id="rId39"/>
    <p:sldId id="300" r:id="rId40"/>
    <p:sldId id="276" r:id="rId41"/>
    <p:sldId id="277" r:id="rId42"/>
    <p:sldId id="278" r:id="rId43"/>
    <p:sldId id="279" r:id="rId44"/>
    <p:sldId id="280" r:id="rId45"/>
    <p:sldId id="281" r:id="rId46"/>
    <p:sldId id="30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7" autoAdjust="0"/>
    <p:restoredTop sz="94660"/>
  </p:normalViewPr>
  <p:slideViewPr>
    <p:cSldViewPr>
      <p:cViewPr varScale="1">
        <p:scale>
          <a:sx n="107" d="100"/>
          <a:sy n="107" d="100"/>
        </p:scale>
        <p:origin x="-11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63A655-9D7F-4337-9949-ECBD7CF84149}" type="datetimeFigureOut">
              <a:rPr lang="en-US" smtClean="0"/>
              <a:pPr/>
              <a:t>8/4/2015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EB2B48-9961-40C6-9AEE-41F79A9812BE}" type="slidenum">
              <a:rPr lang="en-US" smtClean="0"/>
              <a:pPr/>
              <a:t>‹#›</a:t>
            </a:fld>
            <a:endParaRPr lang="en-US"/>
          </a:p>
        </p:txBody>
      </p:sp>
    </p:spTree>
    <p:extLst>
      <p:ext uri="{BB962C8B-B14F-4D97-AF65-F5344CB8AC3E}">
        <p14:creationId xmlns:p14="http://schemas.microsoft.com/office/powerpoint/2010/main" xmlns="" val="3649222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EB2B48-9961-40C6-9AEE-41F79A9812BE}"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3635712-1FA6-4F18-9A47-1858D3AF249A}" type="datetimeFigureOut">
              <a:rPr lang="en-US" smtClean="0"/>
              <a:pPr/>
              <a:t>8/4/2015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A75740E-3983-4FA8-B64C-6A47C7868EC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635712-1FA6-4F18-9A47-1858D3AF249A}" type="datetimeFigureOut">
              <a:rPr lang="en-US" smtClean="0"/>
              <a:pPr/>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5740E-3983-4FA8-B64C-6A47C7868E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3635712-1FA6-4F18-9A47-1858D3AF249A}" type="datetimeFigureOut">
              <a:rPr lang="en-US" smtClean="0"/>
              <a:pPr/>
              <a:t>8/4/2015</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2A75740E-3983-4FA8-B64C-6A47C7868EC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3635712-1FA6-4F18-9A47-1858D3AF249A}" type="datetimeFigureOut">
              <a:rPr lang="en-US" smtClean="0"/>
              <a:pPr/>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A75740E-3983-4FA8-B64C-6A47C7868EC1}"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3635712-1FA6-4F18-9A47-1858D3AF249A}" type="datetimeFigureOut">
              <a:rPr lang="en-US" smtClean="0"/>
              <a:pPr/>
              <a:t>8/4/2015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A75740E-3983-4FA8-B64C-6A47C7868EC1}"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3635712-1FA6-4F18-9A47-1858D3AF249A}" type="datetimeFigureOut">
              <a:rPr lang="en-US" smtClean="0"/>
              <a:pPr/>
              <a:t>8/4/2015</a:t>
            </a:fld>
            <a:endParaRPr lang="en-US"/>
          </a:p>
        </p:txBody>
      </p:sp>
      <p:sp>
        <p:nvSpPr>
          <p:cNvPr id="10" name="Slide Number Placeholder 9"/>
          <p:cNvSpPr>
            <a:spLocks noGrp="1"/>
          </p:cNvSpPr>
          <p:nvPr>
            <p:ph type="sldNum" sz="quarter" idx="16"/>
          </p:nvPr>
        </p:nvSpPr>
        <p:spPr/>
        <p:txBody>
          <a:bodyPr rtlCol="0"/>
          <a:lstStyle/>
          <a:p>
            <a:fld id="{2A75740E-3983-4FA8-B64C-6A47C7868EC1}"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3635712-1FA6-4F18-9A47-1858D3AF249A}" type="datetimeFigureOut">
              <a:rPr lang="en-US" smtClean="0"/>
              <a:pPr/>
              <a:t>8/4/2015</a:t>
            </a:fld>
            <a:endParaRPr lang="en-US"/>
          </a:p>
        </p:txBody>
      </p:sp>
      <p:sp>
        <p:nvSpPr>
          <p:cNvPr id="12" name="Slide Number Placeholder 11"/>
          <p:cNvSpPr>
            <a:spLocks noGrp="1"/>
          </p:cNvSpPr>
          <p:nvPr>
            <p:ph type="sldNum" sz="quarter" idx="16"/>
          </p:nvPr>
        </p:nvSpPr>
        <p:spPr/>
        <p:txBody>
          <a:bodyPr rtlCol="0"/>
          <a:lstStyle/>
          <a:p>
            <a:fld id="{2A75740E-3983-4FA8-B64C-6A47C7868EC1}"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3635712-1FA6-4F18-9A47-1858D3AF249A}" type="datetimeFigureOut">
              <a:rPr lang="en-US" smtClean="0"/>
              <a:pPr/>
              <a:t>8/4/2015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A75740E-3983-4FA8-B64C-6A47C7868E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635712-1FA6-4F18-9A47-1858D3AF249A}" type="datetimeFigureOut">
              <a:rPr lang="en-US" smtClean="0"/>
              <a:pPr/>
              <a:t>8/4/2015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A75740E-3983-4FA8-B64C-6A47C7868E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3635712-1FA6-4F18-9A47-1858D3AF249A}" type="datetimeFigureOut">
              <a:rPr lang="en-US" smtClean="0"/>
              <a:pPr/>
              <a:t>8/4/2015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A75740E-3983-4FA8-B64C-6A47C7868EC1}"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3635712-1FA6-4F18-9A47-1858D3AF249A}" type="datetimeFigureOut">
              <a:rPr lang="en-US" smtClean="0"/>
              <a:pPr/>
              <a:t>8/4/2015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A75740E-3983-4FA8-B64C-6A47C7868EC1}"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3635712-1FA6-4F18-9A47-1858D3AF249A}" type="datetimeFigureOut">
              <a:rPr lang="en-US" smtClean="0"/>
              <a:pPr/>
              <a:t>8/4/2015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A75740E-3983-4FA8-B64C-6A47C7868E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 Id="rId5" Type="http://schemas.openxmlformats.org/officeDocument/2006/relationships/image" Target="../media/image73.jpeg"/><Relationship Id="rId4" Type="http://schemas.openxmlformats.org/officeDocument/2006/relationships/image" Target="../media/image72.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Major literary movements</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The printing press was put into service around 1440 by Johannes Guttenberg.</a:t>
            </a:r>
          </a:p>
          <a:p>
            <a:r>
              <a:rPr lang="en-US" dirty="0" smtClean="0"/>
              <a:t>Thanks to the sudden increase in printed material, communal reading and the oral tradition gradually gave way to silent, individual reading. </a:t>
            </a:r>
          </a:p>
          <a:p>
            <a:r>
              <a:rPr lang="en-US" dirty="0" smtClean="0"/>
              <a:t>At the time, silent reading was considered something of a novelty, and there were even those who looked upon the practice with suspicion</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Reading was no longer the privilege of a very few!</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4400" y="2564389"/>
            <a:ext cx="3818459" cy="254101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32764" y="2564389"/>
            <a:ext cx="2547100" cy="330993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The dominant forms of English literature during the Renaissance were the poem and the drama. </a:t>
            </a:r>
          </a:p>
          <a:p>
            <a:r>
              <a:rPr lang="en-US" dirty="0" smtClean="0"/>
              <a:t>Among the many varieties of poetry one might have found in sixteenth century England were the lyric, the elegy, the tragedy, and the pastoral.</a:t>
            </a:r>
          </a:p>
          <a:p>
            <a:r>
              <a:rPr lang="en-US" dirty="0" smtClean="0"/>
              <a:t>English poetry of the period was ostentatious, repetitious, and often betrayed a subtle wit.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tretch>
            <a:fillRect/>
          </a:stretch>
        </p:blipFill>
        <p:spPr>
          <a:xfrm>
            <a:off x="228600" y="1933575"/>
            <a:ext cx="3539938" cy="1981200"/>
          </a:xfr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14800" y="3200400"/>
            <a:ext cx="2779658" cy="2971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33166" y="1676400"/>
            <a:ext cx="2376198" cy="2495550"/>
          </a:xfrm>
          <a:prstGeom prst="rect">
            <a:avLst/>
          </a:prstGeom>
        </p:spPr>
      </p:pic>
    </p:spTree>
    <p:extLst>
      <p:ext uri="{BB962C8B-B14F-4D97-AF65-F5344CB8AC3E}">
        <p14:creationId xmlns:p14="http://schemas.microsoft.com/office/powerpoint/2010/main" xmlns="" val="997638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Famous Renaissance Writers</a:t>
            </a:r>
            <a:endParaRPr lang="en-US" dirty="0"/>
          </a:p>
        </p:txBody>
      </p:sp>
      <p:sp>
        <p:nvSpPr>
          <p:cNvPr id="3" name="Content Placeholder 2"/>
          <p:cNvSpPr>
            <a:spLocks noGrp="1"/>
          </p:cNvSpPr>
          <p:nvPr>
            <p:ph sz="quarter" idx="1"/>
          </p:nvPr>
        </p:nvSpPr>
        <p:spPr/>
        <p:txBody>
          <a:bodyPr/>
          <a:lstStyle/>
          <a:p>
            <a:r>
              <a:rPr lang="en-US" dirty="0" smtClean="0"/>
              <a:t>William Shakespeare, of course! (1564-1616)</a:t>
            </a:r>
          </a:p>
          <a:p>
            <a:r>
              <a:rPr lang="en-US" dirty="0" smtClean="0"/>
              <a:t>Wrote many plays, including tragedies and comedies</a:t>
            </a:r>
          </a:p>
          <a:p>
            <a:r>
              <a:rPr lang="en-US" dirty="0" smtClean="0"/>
              <a:t>How many of his plays and poems can you name?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91200" y="3657081"/>
            <a:ext cx="2366963" cy="320091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Julius Caesar</a:t>
            </a:r>
          </a:p>
          <a:p>
            <a:r>
              <a:rPr lang="en-US" dirty="0" smtClean="0"/>
              <a:t>Hamlet</a:t>
            </a:r>
          </a:p>
          <a:p>
            <a:r>
              <a:rPr lang="en-US" dirty="0" smtClean="0"/>
              <a:t>Macbeth</a:t>
            </a:r>
          </a:p>
          <a:p>
            <a:r>
              <a:rPr lang="en-US" dirty="0" smtClean="0"/>
              <a:t>A Midsummer Night’s Dream</a:t>
            </a:r>
          </a:p>
          <a:p>
            <a:r>
              <a:rPr lang="en-US" dirty="0" smtClean="0"/>
              <a:t>Taming of the Shrew</a:t>
            </a:r>
          </a:p>
          <a:p>
            <a:r>
              <a:rPr lang="en-US" dirty="0" smtClean="0"/>
              <a:t>The Tempest</a:t>
            </a:r>
          </a:p>
          <a:p>
            <a:r>
              <a:rPr lang="en-US" dirty="0" smtClean="0"/>
              <a:t>And many more!</a:t>
            </a:r>
          </a:p>
          <a:p>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John Donne, (1572-1631)</a:t>
            </a:r>
            <a:br>
              <a:rPr lang="en-US" dirty="0" smtClean="0"/>
            </a:br>
            <a:endParaRPr lang="en-US" dirty="0"/>
          </a:p>
        </p:txBody>
      </p:sp>
      <p:sp>
        <p:nvSpPr>
          <p:cNvPr id="3" name="Content Placeholder 2"/>
          <p:cNvSpPr>
            <a:spLocks noGrp="1"/>
          </p:cNvSpPr>
          <p:nvPr>
            <p:ph sz="quarter" idx="1"/>
          </p:nvPr>
        </p:nvSpPr>
        <p:spPr/>
        <p:txBody>
          <a:bodyPr/>
          <a:lstStyle/>
          <a:p>
            <a:r>
              <a:rPr lang="en-US" dirty="0" smtClean="0"/>
              <a:t>Wrote many poems about death, love and despair</a:t>
            </a:r>
          </a:p>
          <a:p>
            <a:r>
              <a:rPr lang="en-US" dirty="0" smtClean="0"/>
              <a:t>“A Valediction Forbidding Mourning”</a:t>
            </a:r>
          </a:p>
          <a:p>
            <a:r>
              <a:rPr lang="en-US" dirty="0" smtClean="0"/>
              <a:t>The Flea</a:t>
            </a:r>
          </a:p>
          <a:p>
            <a:r>
              <a:rPr lang="en-US" dirty="0" smtClean="0"/>
              <a:t>The Good Morrow</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47800" y="3962400"/>
            <a:ext cx="2667000" cy="2667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81600" y="3169596"/>
            <a:ext cx="2771775" cy="253587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John Milton (1608-1674)</a:t>
            </a:r>
          </a:p>
          <a:p>
            <a:r>
              <a:rPr lang="en-US" dirty="0" smtClean="0"/>
              <a:t>“Paradise Lost” is one of his greatest works.</a:t>
            </a:r>
          </a:p>
          <a:p>
            <a:r>
              <a:rPr lang="en-US" dirty="0" smtClean="0"/>
              <a:t>Edmund Spenser (1552-1599)</a:t>
            </a:r>
          </a:p>
          <a:p>
            <a:r>
              <a:rPr lang="en-US" dirty="0" err="1" smtClean="0"/>
              <a:t>Prosopopoia</a:t>
            </a:r>
            <a:r>
              <a:rPr lang="en-US" dirty="0" smtClean="0"/>
              <a:t>: or Mother </a:t>
            </a:r>
            <a:r>
              <a:rPr lang="en-US" dirty="0" err="1" smtClean="0"/>
              <a:t>Hubberds</a:t>
            </a:r>
            <a:r>
              <a:rPr lang="en-US" dirty="0" smtClean="0"/>
              <a:t> Tale</a:t>
            </a:r>
            <a:br>
              <a:rPr lang="en-US" dirty="0" smtClean="0"/>
            </a:br>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72200" y="3733800"/>
            <a:ext cx="2435580" cy="309649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Enlightenment</a:t>
            </a:r>
            <a:endParaRPr lang="en-US" dirty="0"/>
          </a:p>
        </p:txBody>
      </p:sp>
      <p:sp>
        <p:nvSpPr>
          <p:cNvPr id="3" name="Content Placeholder 2"/>
          <p:cNvSpPr>
            <a:spLocks noGrp="1"/>
          </p:cNvSpPr>
          <p:nvPr>
            <p:ph sz="quarter" idx="1"/>
          </p:nvPr>
        </p:nvSpPr>
        <p:spPr/>
        <p:txBody>
          <a:bodyPr/>
          <a:lstStyle/>
          <a:p>
            <a:r>
              <a:rPr lang="en-US" dirty="0" smtClean="0"/>
              <a:t>The Enlightenment, sometimes referred to as the Age of Reason, was a confluence of ideas and activities that took place throughout the eighteenth century in Western Europe, England, and the American colonies.</a:t>
            </a:r>
            <a:br>
              <a:rPr lang="en-US" dirty="0" smtClean="0"/>
            </a:br>
            <a:endParaRPr lang="en-US" dirty="0"/>
          </a:p>
        </p:txBody>
      </p:sp>
      <p:pic>
        <p:nvPicPr>
          <p:cNvPr id="5" name="Picture 4" descr="images.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00600" y="3962400"/>
            <a:ext cx="3009900" cy="26924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rcRect t="28661" b="28661"/>
          <a:stretch>
            <a:fillRect/>
          </a:stretch>
        </p:blipFill>
        <p:spPr>
          <a:xfrm>
            <a:off x="4219414" y="2514600"/>
            <a:ext cx="4700688" cy="2591968"/>
          </a:xfrm>
        </p:spPr>
      </p:pic>
      <p:pic>
        <p:nvPicPr>
          <p:cNvPr id="5" name="Picture 4" descr="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47800" y="1752600"/>
            <a:ext cx="2540000" cy="2184400"/>
          </a:xfrm>
          <a:prstGeom prst="rect">
            <a:avLst/>
          </a:prstGeom>
        </p:spPr>
      </p:pic>
      <p:pic>
        <p:nvPicPr>
          <p:cNvPr id="6" name="Picture 5" descr="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3400" y="4085987"/>
            <a:ext cx="3810000" cy="2770909"/>
          </a:xfrm>
          <a:prstGeom prst="rect">
            <a:avLst/>
          </a:prstGeom>
        </p:spPr>
      </p:pic>
    </p:spTree>
    <p:extLst>
      <p:ext uri="{BB962C8B-B14F-4D97-AF65-F5344CB8AC3E}">
        <p14:creationId xmlns:p14="http://schemas.microsoft.com/office/powerpoint/2010/main" xmlns="" val="4111990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Classic Literature (Around 800 BC to 400 BC</a:t>
            </a:r>
            <a:endParaRPr lang="en-US" sz="3200" dirty="0"/>
          </a:p>
        </p:txBody>
      </p:sp>
      <p:sp>
        <p:nvSpPr>
          <p:cNvPr id="3" name="Content Placeholder 2"/>
          <p:cNvSpPr>
            <a:spLocks noGrp="1"/>
          </p:cNvSpPr>
          <p:nvPr>
            <p:ph sz="quarter" idx="1"/>
          </p:nvPr>
        </p:nvSpPr>
        <p:spPr/>
        <p:txBody>
          <a:bodyPr/>
          <a:lstStyle/>
          <a:p>
            <a:r>
              <a:rPr lang="en-US" dirty="0" smtClean="0"/>
              <a:t>Of the literature of ancient Greece only a relatively small proportion survives</a:t>
            </a:r>
          </a:p>
          <a:p>
            <a:r>
              <a:rPr lang="en-US" dirty="0" smtClean="0"/>
              <a:t>Supreme quality and themes</a:t>
            </a:r>
          </a:p>
          <a:p>
            <a:r>
              <a:rPr lang="en-US" dirty="0" smtClean="0"/>
              <a:t>until the mid-19th century the greater part of the literature of the Western world was produced by writers who were familiar with the Greek tradition, either directly or through the medium of Latin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Scientific rationalism, exemplified by the scientific method, was the hallmark of everything related to the Enlightenment.</a:t>
            </a:r>
          </a:p>
          <a:p>
            <a:r>
              <a:rPr lang="en-US" dirty="0" smtClean="0"/>
              <a:t>Major philosophers  and economist hail from this era</a:t>
            </a:r>
          </a:p>
          <a:p>
            <a:r>
              <a:rPr lang="en-US" dirty="0" smtClean="0"/>
              <a:t>Voltaire (philosopher)</a:t>
            </a:r>
          </a:p>
          <a:p>
            <a:r>
              <a:rPr lang="en-US" dirty="0" smtClean="0"/>
              <a:t>Jean-Jacques Rousseau (economist)</a:t>
            </a:r>
          </a:p>
          <a:p>
            <a:r>
              <a:rPr lang="en-US" dirty="0" smtClean="0"/>
              <a:t>Isaac Newton (scientist)</a:t>
            </a:r>
          </a:p>
          <a:p>
            <a:r>
              <a:rPr lang="en-US" dirty="0" smtClean="0"/>
              <a:t>Jonathan Swift (Gulliver’s Travels)</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5"/>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rcRect t="23276" b="23276"/>
          <a:stretch>
            <a:fillRect/>
          </a:stretch>
        </p:blipFill>
        <p:spPr>
          <a:xfrm>
            <a:off x="304800" y="685800"/>
            <a:ext cx="4114800" cy="2268908"/>
          </a:xfrm>
        </p:spPr>
      </p:pic>
      <p:pic>
        <p:nvPicPr>
          <p:cNvPr id="5" name="Picture 4" descr="p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10200" y="381000"/>
            <a:ext cx="3352800" cy="2425700"/>
          </a:xfrm>
          <a:prstGeom prst="rect">
            <a:avLst/>
          </a:prstGeom>
        </p:spPr>
      </p:pic>
      <p:pic>
        <p:nvPicPr>
          <p:cNvPr id="9" name="Picture 8" descr="p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9600" y="3657600"/>
            <a:ext cx="4064000" cy="1993900"/>
          </a:xfrm>
          <a:prstGeom prst="rect">
            <a:avLst/>
          </a:prstGeom>
        </p:spPr>
      </p:pic>
      <p:pic>
        <p:nvPicPr>
          <p:cNvPr id="10" name="Picture 9" descr="p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62600" y="3124200"/>
            <a:ext cx="2921000" cy="2781300"/>
          </a:xfrm>
          <a:prstGeom prst="rect">
            <a:avLst/>
          </a:prstGeom>
        </p:spPr>
      </p:pic>
      <p:sp>
        <p:nvSpPr>
          <p:cNvPr id="11" name="TextBox 10"/>
          <p:cNvSpPr txBox="1"/>
          <p:nvPr/>
        </p:nvSpPr>
        <p:spPr>
          <a:xfrm>
            <a:off x="5791200" y="6172200"/>
            <a:ext cx="2667000" cy="369332"/>
          </a:xfrm>
          <a:prstGeom prst="rect">
            <a:avLst/>
          </a:prstGeom>
          <a:noFill/>
        </p:spPr>
        <p:txBody>
          <a:bodyPr wrap="square" rtlCol="0">
            <a:spAutoFit/>
          </a:bodyPr>
          <a:lstStyle/>
          <a:p>
            <a:r>
              <a:rPr lang="en-US" dirty="0" smtClean="0"/>
              <a:t>Sir Isaac Newton</a:t>
            </a:r>
            <a:endParaRPr lang="en-US" dirty="0"/>
          </a:p>
        </p:txBody>
      </p:sp>
    </p:spTree>
    <p:extLst>
      <p:ext uri="{BB962C8B-B14F-4D97-AF65-F5344CB8AC3E}">
        <p14:creationId xmlns:p14="http://schemas.microsoft.com/office/powerpoint/2010/main" xmlns="" val="1055663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Neoclassicism,</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A revival in literature in the late 17th and 18th centuries, characterized by a regard for the classical ideals of reason, form, and restraint.</a:t>
            </a:r>
          </a:p>
          <a:p>
            <a:r>
              <a:rPr lang="en-US" dirty="0" smtClean="0"/>
              <a:t>a preference for rationality, clarity, restraint, order, and decorum, and for general truths rather than particular insights.</a:t>
            </a:r>
          </a:p>
          <a:p>
            <a:r>
              <a:rPr lang="en-US" dirty="0" smtClean="0"/>
              <a:t>The Neoclassical Period of the eighteenth century included very strict expectations regarding the structure and content of poetry</a:t>
            </a:r>
          </a:p>
          <a:p>
            <a:pPr>
              <a:buNone/>
            </a:pPr>
            <a:r>
              <a:rPr lang="en-US" dirty="0" smtClean="0"/>
              <a:t/>
            </a:r>
            <a:br>
              <a:rPr lang="en-US" dirty="0" smtClean="0"/>
            </a:br>
            <a:r>
              <a:rPr lang="en-US" dirty="0" smtClean="0"/>
              <a:t/>
            </a:r>
            <a:br>
              <a:rPr lang="en-US" dirty="0" smtClean="0"/>
            </a:b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p11"/>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rcRect t="13240" b="13240"/>
          <a:stretch>
            <a:fillRect/>
          </a:stretch>
        </p:blipFill>
        <p:spPr>
          <a:xfrm>
            <a:off x="685800" y="457200"/>
            <a:ext cx="4698569" cy="2590800"/>
          </a:xfrm>
        </p:spPr>
      </p:pic>
      <p:pic>
        <p:nvPicPr>
          <p:cNvPr id="9" name="Picture 8" descr="p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48400" y="838200"/>
            <a:ext cx="2247900" cy="3619500"/>
          </a:xfrm>
          <a:prstGeom prst="rect">
            <a:avLst/>
          </a:prstGeom>
        </p:spPr>
      </p:pic>
      <p:pic>
        <p:nvPicPr>
          <p:cNvPr id="10" name="Picture 9" descr="p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52600" y="3352800"/>
            <a:ext cx="4105564" cy="3200400"/>
          </a:xfrm>
          <a:prstGeom prst="rect">
            <a:avLst/>
          </a:prstGeom>
        </p:spPr>
      </p:pic>
    </p:spTree>
    <p:extLst>
      <p:ext uri="{BB962C8B-B14F-4D97-AF65-F5344CB8AC3E}">
        <p14:creationId xmlns:p14="http://schemas.microsoft.com/office/powerpoint/2010/main" xmlns="" val="698008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Romanticism</a:t>
            </a:r>
            <a:endParaRPr lang="en-US" dirty="0"/>
          </a:p>
        </p:txBody>
      </p:sp>
      <p:sp>
        <p:nvSpPr>
          <p:cNvPr id="3" name="Content Placeholder 2"/>
          <p:cNvSpPr>
            <a:spLocks noGrp="1"/>
          </p:cNvSpPr>
          <p:nvPr>
            <p:ph sz="quarter" idx="1"/>
          </p:nvPr>
        </p:nvSpPr>
        <p:spPr/>
        <p:txBody>
          <a:bodyPr/>
          <a:lstStyle/>
          <a:p>
            <a:r>
              <a:rPr lang="en-US" dirty="0" smtClean="0"/>
              <a:t>Romanticism is concerned with the individual more than with society. The “natural man.”</a:t>
            </a:r>
          </a:p>
          <a:p>
            <a:r>
              <a:rPr lang="en-US" dirty="0" smtClean="0"/>
              <a:t>There was a downgrading of the importance and power of reason, clearly a reaction against the Enlightenment mode of thinking.</a:t>
            </a:r>
          </a:p>
          <a:p>
            <a:endParaRPr lang="en-US" dirty="0"/>
          </a:p>
        </p:txBody>
      </p:sp>
      <p:pic>
        <p:nvPicPr>
          <p:cNvPr id="4" name="Picture 3" descr="p1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95400" y="4419600"/>
            <a:ext cx="2286000" cy="1714500"/>
          </a:xfrm>
          <a:prstGeom prst="rect">
            <a:avLst/>
          </a:prstGeom>
        </p:spPr>
      </p:pic>
      <p:pic>
        <p:nvPicPr>
          <p:cNvPr id="5" name="Picture 4" descr="p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53000" y="3962400"/>
            <a:ext cx="3289300" cy="24638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dirty="0" smtClean="0"/>
              <a:t>By the dawn of the nineteenth century, experimentation with new styles and subjects became much more acceptable.</a:t>
            </a:r>
          </a:p>
          <a:p>
            <a:r>
              <a:rPr lang="en-US" dirty="0" smtClean="0"/>
              <a:t>The high-flown language of the previous generation’s poets (neoclassicists) was replaced with more natural cadences and word choice.</a:t>
            </a:r>
          </a:p>
          <a:p>
            <a:endParaRPr 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308848" cy="6019800"/>
          </a:xfrm>
        </p:spPr>
        <p:txBody>
          <a:bodyPr/>
          <a:lstStyle/>
          <a:p>
            <a:pPr>
              <a:buNone/>
            </a:pPr>
            <a:endParaRPr lang="en-US" dirty="0" smtClean="0"/>
          </a:p>
          <a:p>
            <a:r>
              <a:rPr lang="en-US" dirty="0" smtClean="0"/>
              <a:t>Nature for the Romantics becomes a means for divine revelation </a:t>
            </a:r>
          </a:p>
          <a:p>
            <a:r>
              <a:rPr lang="en-US" dirty="0" smtClean="0"/>
              <a:t>In terms of poetic form, rhymed stanzas were slowly giving way to blank verse, an unrhymed but still rhythmic style of poetry</a:t>
            </a:r>
          </a:p>
          <a:p>
            <a:pPr>
              <a:buNone/>
            </a:pPr>
            <a:endParaRPr lang="en-US" dirty="0" smtClean="0"/>
          </a:p>
        </p:txBody>
      </p:sp>
      <p:pic>
        <p:nvPicPr>
          <p:cNvPr id="4" name="Picture 3" descr="p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00600" y="3352800"/>
            <a:ext cx="3810000" cy="2133600"/>
          </a:xfrm>
          <a:prstGeom prst="rect">
            <a:avLst/>
          </a:prstGeom>
        </p:spPr>
      </p:pic>
      <p:pic>
        <p:nvPicPr>
          <p:cNvPr id="5" name="Picture 4" descr="p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2000" y="4038600"/>
            <a:ext cx="3606800" cy="22479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17"/>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rcRect t="28881" b="28881"/>
          <a:stretch>
            <a:fillRect/>
          </a:stretch>
        </p:blipFill>
        <p:spPr>
          <a:xfrm>
            <a:off x="4169044" y="2362200"/>
            <a:ext cx="4974956" cy="2743200"/>
          </a:xfrm>
        </p:spPr>
      </p:pic>
      <p:pic>
        <p:nvPicPr>
          <p:cNvPr id="5" name="Picture 4" descr="p1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8200" y="457200"/>
            <a:ext cx="3023419" cy="4686300"/>
          </a:xfrm>
          <a:prstGeom prst="rect">
            <a:avLst/>
          </a:prstGeom>
        </p:spPr>
      </p:pic>
    </p:spTree>
    <p:extLst>
      <p:ext uri="{BB962C8B-B14F-4D97-AF65-F5344CB8AC3E}">
        <p14:creationId xmlns:p14="http://schemas.microsoft.com/office/powerpoint/2010/main" xmlns="" val="698332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endParaRPr lang="en-US" dirty="0" smtClean="0"/>
          </a:p>
          <a:p>
            <a:r>
              <a:rPr lang="en-US" dirty="0" smtClean="0"/>
              <a:t>Romantics were attracted to rebellion and revolution, especially concerned with human rights, individualism, freedom from oppression; </a:t>
            </a:r>
          </a:p>
          <a:p>
            <a:endParaRPr lang="en-US" dirty="0"/>
          </a:p>
        </p:txBody>
      </p:sp>
      <p:pic>
        <p:nvPicPr>
          <p:cNvPr id="4" name="Picture 3" descr="p1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0" y="3657600"/>
            <a:ext cx="3492500" cy="2324100"/>
          </a:xfrm>
          <a:prstGeom prst="rect">
            <a:avLst/>
          </a:prstGeom>
        </p:spPr>
      </p:pic>
      <p:pic>
        <p:nvPicPr>
          <p:cNvPr id="5" name="Picture 4" descr="p2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29200" y="3810000"/>
            <a:ext cx="3530600" cy="23114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a:t>There was emphasis on introspection, psychology, melancholy, and sadness. The art often dealt with death, transience and mankind’s feelings about these things. </a:t>
            </a:r>
          </a:p>
          <a:p>
            <a:endParaRPr lang="en-US" dirty="0"/>
          </a:p>
        </p:txBody>
      </p:sp>
      <p:pic>
        <p:nvPicPr>
          <p:cNvPr id="4" name="Picture 3" descr="p2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4400" y="3733800"/>
            <a:ext cx="3327400" cy="2438400"/>
          </a:xfrm>
          <a:prstGeom prst="rect">
            <a:avLst/>
          </a:prstGeom>
        </p:spPr>
      </p:pic>
      <p:pic>
        <p:nvPicPr>
          <p:cNvPr id="5" name="Picture 4" descr="p2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57800" y="3505200"/>
            <a:ext cx="2857500" cy="2857500"/>
          </a:xfrm>
          <a:prstGeom prst="rect">
            <a:avLst/>
          </a:prstGeom>
        </p:spPr>
      </p:pic>
    </p:spTree>
    <p:extLst>
      <p:ext uri="{BB962C8B-B14F-4D97-AF65-F5344CB8AC3E}">
        <p14:creationId xmlns:p14="http://schemas.microsoft.com/office/powerpoint/2010/main" xmlns="" val="3307366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tretch>
            <a:fillRect/>
          </a:stretch>
        </p:blipFill>
        <p:spPr>
          <a:xfrm>
            <a:off x="914399" y="1676400"/>
            <a:ext cx="2548429" cy="2514600"/>
          </a:xfr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15106" y="1676400"/>
            <a:ext cx="3219294" cy="229949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318796" y="4267200"/>
            <a:ext cx="3619812" cy="2124941"/>
          </a:xfrm>
          <a:prstGeom prst="rect">
            <a:avLst/>
          </a:prstGeom>
        </p:spPr>
      </p:pic>
    </p:spTree>
    <p:extLst>
      <p:ext uri="{BB962C8B-B14F-4D97-AF65-F5344CB8AC3E}">
        <p14:creationId xmlns:p14="http://schemas.microsoft.com/office/powerpoint/2010/main" xmlns="" val="3187584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Famous Romantics!</a:t>
            </a:r>
            <a:endParaRPr lang="en-US" dirty="0"/>
          </a:p>
        </p:txBody>
      </p:sp>
      <p:sp>
        <p:nvSpPr>
          <p:cNvPr id="3" name="Content Placeholder 2"/>
          <p:cNvSpPr>
            <a:spLocks noGrp="1"/>
          </p:cNvSpPr>
          <p:nvPr>
            <p:ph sz="quarter" idx="1"/>
          </p:nvPr>
        </p:nvSpPr>
        <p:spPr/>
        <p:txBody>
          <a:bodyPr/>
          <a:lstStyle/>
          <a:p>
            <a:r>
              <a:rPr lang="en-US" dirty="0" smtClean="0"/>
              <a:t>Edgar Allen Poe, (1809-1849)</a:t>
            </a:r>
          </a:p>
          <a:p>
            <a:r>
              <a:rPr lang="en-US" dirty="0" smtClean="0"/>
              <a:t>“The Raven”</a:t>
            </a:r>
          </a:p>
          <a:p>
            <a:r>
              <a:rPr lang="en-US" dirty="0" smtClean="0"/>
              <a:t>“Annabel Lee”</a:t>
            </a:r>
          </a:p>
          <a:p>
            <a:r>
              <a:rPr lang="en-US" dirty="0" smtClean="0"/>
              <a:t>“The Tell-tale Heart”</a:t>
            </a:r>
          </a:p>
          <a:p>
            <a:r>
              <a:rPr lang="en-US" dirty="0" smtClean="0"/>
              <a:t>“Murders in the Rue Morgue”</a:t>
            </a:r>
          </a:p>
          <a:p>
            <a:r>
              <a:rPr lang="en-US" dirty="0" smtClean="0"/>
              <a:t>“The Pit and the Pendulum”</a:t>
            </a:r>
          </a:p>
          <a:p>
            <a:r>
              <a:rPr lang="en-US" dirty="0" smtClean="0"/>
              <a:t>And many more!</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24"/>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rcRect t="22430" b="22430"/>
          <a:stretch>
            <a:fillRect/>
          </a:stretch>
        </p:blipFill>
        <p:spPr>
          <a:xfrm>
            <a:off x="533400" y="381000"/>
            <a:ext cx="3805134" cy="2438400"/>
          </a:xfrm>
        </p:spPr>
      </p:pic>
      <p:pic>
        <p:nvPicPr>
          <p:cNvPr id="7" name="Picture 6" descr="p2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86200" y="3048000"/>
            <a:ext cx="2336800" cy="3479800"/>
          </a:xfrm>
          <a:prstGeom prst="rect">
            <a:avLst/>
          </a:prstGeom>
        </p:spPr>
      </p:pic>
      <p:pic>
        <p:nvPicPr>
          <p:cNvPr id="8" name="Picture 7" descr="p2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77000" y="762000"/>
            <a:ext cx="2501900" cy="3238500"/>
          </a:xfrm>
          <a:prstGeom prst="rect">
            <a:avLst/>
          </a:prstGeom>
        </p:spPr>
      </p:pic>
      <p:pic>
        <p:nvPicPr>
          <p:cNvPr id="9" name="Picture 8" descr="p2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04800" y="3581400"/>
            <a:ext cx="3479800" cy="2336800"/>
          </a:xfrm>
          <a:prstGeom prst="rect">
            <a:avLst/>
          </a:prstGeom>
        </p:spPr>
      </p:pic>
    </p:spTree>
    <p:extLst>
      <p:ext uri="{BB962C8B-B14F-4D97-AF65-F5344CB8AC3E}">
        <p14:creationId xmlns:p14="http://schemas.microsoft.com/office/powerpoint/2010/main" xmlns="" val="1814262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Mary Shelley, (1797-1851)</a:t>
            </a:r>
          </a:p>
          <a:p>
            <a:r>
              <a:rPr lang="en-US" i="1" dirty="0" smtClean="0"/>
              <a:t>Frankenstein</a:t>
            </a:r>
          </a:p>
          <a:p>
            <a:r>
              <a:rPr lang="en-US" dirty="0" smtClean="0"/>
              <a:t>Herman Melville, (1819-1891)</a:t>
            </a:r>
          </a:p>
          <a:p>
            <a:r>
              <a:rPr lang="en-US" i="1" dirty="0" smtClean="0"/>
              <a:t>Moby Dick</a:t>
            </a:r>
          </a:p>
          <a:p>
            <a:r>
              <a:rPr lang="en-US" dirty="0" smtClean="0"/>
              <a:t>Longfellow, Henry Wadsworth (1807-1882)</a:t>
            </a:r>
          </a:p>
          <a:p>
            <a:r>
              <a:rPr lang="en-US" i="1" dirty="0" smtClean="0"/>
              <a:t>Song of Hiawatha</a:t>
            </a:r>
          </a:p>
          <a:p>
            <a:r>
              <a:rPr lang="en-US" dirty="0" smtClean="0"/>
              <a:t>Irving, Washington (1783-1859)</a:t>
            </a:r>
          </a:p>
          <a:p>
            <a:r>
              <a:rPr lang="en-US" i="1" dirty="0" smtClean="0"/>
              <a:t>The Legend of Sleepy hollow</a:t>
            </a:r>
          </a:p>
          <a:p>
            <a:endParaRPr lang="en-US" i="1"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oby dick"/>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rcRect l="7831" r="7831"/>
          <a:stretch>
            <a:fillRect/>
          </a:stretch>
        </p:blipFill>
        <p:spPr>
          <a:xfrm>
            <a:off x="762000" y="381000"/>
            <a:ext cx="4283990" cy="2362200"/>
          </a:xfrm>
        </p:spPr>
      </p:pic>
      <p:pic>
        <p:nvPicPr>
          <p:cNvPr id="5" name="Picture 4" descr="frankenstein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62600" y="1676400"/>
            <a:ext cx="3260332" cy="4267200"/>
          </a:xfrm>
          <a:prstGeom prst="rect">
            <a:avLst/>
          </a:prstGeom>
        </p:spPr>
      </p:pic>
      <p:pic>
        <p:nvPicPr>
          <p:cNvPr id="6" name="Picture 5" descr="sleepy h"/>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133600" y="3048000"/>
            <a:ext cx="2819400" cy="3711251"/>
          </a:xfrm>
          <a:prstGeom prst="rect">
            <a:avLst/>
          </a:prstGeom>
        </p:spPr>
      </p:pic>
    </p:spTree>
    <p:extLst>
      <p:ext uri="{BB962C8B-B14F-4D97-AF65-F5344CB8AC3E}">
        <p14:creationId xmlns:p14="http://schemas.microsoft.com/office/powerpoint/2010/main" xmlns="" val="4029376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Realism</a:t>
            </a:r>
            <a:endParaRPr lang="en-US" dirty="0"/>
          </a:p>
        </p:txBody>
      </p:sp>
      <p:sp>
        <p:nvSpPr>
          <p:cNvPr id="3" name="Content Placeholder 2"/>
          <p:cNvSpPr>
            <a:spLocks noGrp="1"/>
          </p:cNvSpPr>
          <p:nvPr>
            <p:ph sz="quarter" idx="1"/>
          </p:nvPr>
        </p:nvSpPr>
        <p:spPr/>
        <p:txBody>
          <a:bodyPr/>
          <a:lstStyle/>
          <a:p>
            <a:r>
              <a:rPr lang="en-US" dirty="0" smtClean="0"/>
              <a:t>In American literature, the term "realism" encompasses the period of time from the Civil War to the turn of the century.</a:t>
            </a:r>
          </a:p>
          <a:p>
            <a:r>
              <a:rPr lang="en-US" dirty="0" smtClean="0"/>
              <a:t>Events in literature are plausible</a:t>
            </a:r>
          </a:p>
          <a:p>
            <a:r>
              <a:rPr lang="en-US" dirty="0" smtClean="0"/>
              <a:t>Diction is natural vernacular, not heightened or poetic; tone may be comic, satiric, or matter-of-fact.</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alism"/>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rcRect t="21809" b="21809"/>
          <a:stretch>
            <a:fillRect/>
          </a:stretch>
        </p:blipFill>
        <p:spPr>
          <a:xfrm>
            <a:off x="990600" y="457200"/>
            <a:ext cx="3593024" cy="1981200"/>
          </a:xfrm>
        </p:spPr>
      </p:pic>
      <p:pic>
        <p:nvPicPr>
          <p:cNvPr id="5" name="Picture 4" descr="realis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34000" y="762000"/>
            <a:ext cx="3302000" cy="2463800"/>
          </a:xfrm>
          <a:prstGeom prst="rect">
            <a:avLst/>
          </a:prstGeom>
        </p:spPr>
      </p:pic>
      <p:pic>
        <p:nvPicPr>
          <p:cNvPr id="6" name="Picture 5" descr="realism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8200" y="2971800"/>
            <a:ext cx="3810000" cy="2133600"/>
          </a:xfrm>
          <a:prstGeom prst="rect">
            <a:avLst/>
          </a:prstGeom>
        </p:spPr>
      </p:pic>
      <p:pic>
        <p:nvPicPr>
          <p:cNvPr id="7" name="Picture 6" descr="realism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876800" y="3276600"/>
            <a:ext cx="3987585" cy="2476500"/>
          </a:xfrm>
          <a:prstGeom prst="rect">
            <a:avLst/>
          </a:prstGeom>
        </p:spPr>
      </p:pic>
    </p:spTree>
    <p:extLst>
      <p:ext uri="{BB962C8B-B14F-4D97-AF65-F5344CB8AC3E}">
        <p14:creationId xmlns:p14="http://schemas.microsoft.com/office/powerpoint/2010/main" xmlns="" val="1980635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Charles Dickens (England)</a:t>
            </a:r>
            <a:endParaRPr lang="en-US" dirty="0"/>
          </a:p>
        </p:txBody>
      </p:sp>
      <p:sp>
        <p:nvSpPr>
          <p:cNvPr id="3" name="Content Placeholder 2"/>
          <p:cNvSpPr>
            <a:spLocks noGrp="1"/>
          </p:cNvSpPr>
          <p:nvPr>
            <p:ph sz="quarter" idx="1"/>
          </p:nvPr>
        </p:nvSpPr>
        <p:spPr/>
        <p:txBody>
          <a:bodyPr/>
          <a:lstStyle/>
          <a:p>
            <a:r>
              <a:rPr lang="en-US" dirty="0" smtClean="0"/>
              <a:t>His writing reflects England’s class society at the time.</a:t>
            </a:r>
          </a:p>
          <a:p>
            <a:r>
              <a:rPr lang="en-US" dirty="0" smtClean="0"/>
              <a:t>His descriptions of poverty are stark and unadorned.</a:t>
            </a:r>
          </a:p>
          <a:p>
            <a:r>
              <a:rPr lang="en-US" dirty="0" smtClean="0"/>
              <a:t>Some of his works are:</a:t>
            </a:r>
          </a:p>
          <a:p>
            <a:r>
              <a:rPr lang="en-US" i="1" dirty="0" smtClean="0"/>
              <a:t>Great Expectations</a:t>
            </a:r>
          </a:p>
          <a:p>
            <a:r>
              <a:rPr lang="en-US" i="1" dirty="0" smtClean="0"/>
              <a:t>A Christmas Carol (novella)</a:t>
            </a:r>
          </a:p>
          <a:p>
            <a:r>
              <a:rPr lang="en-US" i="1" dirty="0" smtClean="0"/>
              <a:t>A Tale of Two Cities</a:t>
            </a:r>
            <a:endParaRPr lang="en-US" i="1" dirty="0"/>
          </a:p>
        </p:txBody>
      </p:sp>
    </p:spTree>
    <p:extLst>
      <p:ext uri="{BB962C8B-B14F-4D97-AF65-F5344CB8AC3E}">
        <p14:creationId xmlns:p14="http://schemas.microsoft.com/office/powerpoint/2010/main" xmlns="" val="3780731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d1"/>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rcRect t="13045" b="13045"/>
          <a:stretch>
            <a:fillRect/>
          </a:stretch>
        </p:blipFill>
        <p:spPr>
          <a:xfrm>
            <a:off x="609600" y="381000"/>
            <a:ext cx="3486552" cy="2514600"/>
          </a:xfrm>
        </p:spPr>
      </p:pic>
      <p:pic>
        <p:nvPicPr>
          <p:cNvPr id="5" name="Picture 4" descr="cd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62600" y="1828800"/>
            <a:ext cx="3289300" cy="2463800"/>
          </a:xfrm>
          <a:prstGeom prst="rect">
            <a:avLst/>
          </a:prstGeom>
        </p:spPr>
      </p:pic>
      <p:pic>
        <p:nvPicPr>
          <p:cNvPr id="6" name="Picture 5" descr="cd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76800" y="457200"/>
            <a:ext cx="3797300" cy="2133600"/>
          </a:xfrm>
          <a:prstGeom prst="rect">
            <a:avLst/>
          </a:prstGeom>
        </p:spPr>
      </p:pic>
      <p:pic>
        <p:nvPicPr>
          <p:cNvPr id="8" name="Picture 7" descr="cd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09600" y="3352800"/>
            <a:ext cx="2641600" cy="3086100"/>
          </a:xfrm>
          <a:prstGeom prst="rect">
            <a:avLst/>
          </a:prstGeom>
        </p:spPr>
      </p:pic>
      <p:pic>
        <p:nvPicPr>
          <p:cNvPr id="9" name="Picture 8" descr="cd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429000" y="3276600"/>
            <a:ext cx="2109850" cy="3276600"/>
          </a:xfrm>
          <a:prstGeom prst="rect">
            <a:avLst/>
          </a:prstGeom>
        </p:spPr>
      </p:pic>
    </p:spTree>
    <p:extLst>
      <p:ext uri="{BB962C8B-B14F-4D97-AF65-F5344CB8AC3E}">
        <p14:creationId xmlns:p14="http://schemas.microsoft.com/office/powerpoint/2010/main" xmlns="" val="15765283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Samuel Clemens (Mark Twain)</a:t>
            </a:r>
            <a:br>
              <a:rPr lang="en-US" dirty="0" smtClean="0"/>
            </a:br>
            <a:r>
              <a:rPr lang="en-US" b="1" dirty="0" smtClean="0"/>
              <a:t> </a:t>
            </a:r>
            <a:r>
              <a:rPr lang="en-US" dirty="0" smtClean="0"/>
              <a:t>1835-1910</a:t>
            </a:r>
          </a:p>
        </p:txBody>
      </p:sp>
      <p:sp>
        <p:nvSpPr>
          <p:cNvPr id="3" name="Content Placeholder 2"/>
          <p:cNvSpPr>
            <a:spLocks noGrp="1"/>
          </p:cNvSpPr>
          <p:nvPr>
            <p:ph sz="quarter" idx="1"/>
          </p:nvPr>
        </p:nvSpPr>
        <p:spPr/>
        <p:txBody>
          <a:bodyPr/>
          <a:lstStyle/>
          <a:p>
            <a:r>
              <a:rPr lang="en-US" dirty="0" smtClean="0"/>
              <a:t>American author</a:t>
            </a:r>
          </a:p>
          <a:p>
            <a:r>
              <a:rPr lang="en-US" dirty="0" smtClean="0"/>
              <a:t>The Adventures of Tom Sawyer</a:t>
            </a:r>
          </a:p>
          <a:p>
            <a:r>
              <a:rPr lang="en-US" dirty="0" smtClean="0"/>
              <a:t>Huckleberry Finn</a:t>
            </a:r>
          </a:p>
          <a:p>
            <a:r>
              <a:rPr lang="en-US" dirty="0" smtClean="0"/>
              <a:t>The Prince and the Pauper</a:t>
            </a:r>
          </a:p>
          <a:p>
            <a:r>
              <a:rPr lang="en-US" dirty="0" smtClean="0"/>
              <a:t>And many more!</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om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38800" y="990600"/>
            <a:ext cx="2844800" cy="2857500"/>
          </a:xfrm>
          <a:prstGeom prst="rect">
            <a:avLst/>
          </a:prstGeom>
        </p:spPr>
      </p:pic>
      <p:pic>
        <p:nvPicPr>
          <p:cNvPr id="8" name="Picture 7" descr="princ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8200" y="2895600"/>
            <a:ext cx="2438400" cy="3048000"/>
          </a:xfrm>
          <a:prstGeom prst="rect">
            <a:avLst/>
          </a:prstGeom>
        </p:spPr>
      </p:pic>
      <p:pic>
        <p:nvPicPr>
          <p:cNvPr id="9" name="Picture 8" descr="princ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124200" y="4038600"/>
            <a:ext cx="3124200" cy="2603500"/>
          </a:xfrm>
          <a:prstGeom prst="rect">
            <a:avLst/>
          </a:prstGeom>
        </p:spPr>
      </p:pic>
      <p:pic>
        <p:nvPicPr>
          <p:cNvPr id="13" name="Content Placeholder 12" descr="huck 2"/>
          <p:cNvPicPr>
            <a:picLocks noGrp="1" noChangeAspect="1"/>
          </p:cNvPicPr>
          <p:nvPr>
            <p:ph sz="quarter" idx="1"/>
          </p:nvPr>
        </p:nvPicPr>
        <p:blipFill>
          <a:blip r:embed="rId5" cstate="print">
            <a:extLst>
              <a:ext uri="{28A0092B-C50C-407E-A947-70E740481C1C}">
                <a14:useLocalDpi xmlns:a14="http://schemas.microsoft.com/office/drawing/2010/main" xmlns="" val="0"/>
              </a:ext>
            </a:extLst>
          </a:blip>
          <a:srcRect t="13523" b="13523"/>
          <a:stretch>
            <a:fillRect/>
          </a:stretch>
        </p:blipFill>
        <p:spPr>
          <a:xfrm>
            <a:off x="1143000" y="304800"/>
            <a:ext cx="4422183" cy="2438400"/>
          </a:xfrm>
        </p:spPr>
      </p:pic>
    </p:spTree>
    <p:extLst>
      <p:ext uri="{BB962C8B-B14F-4D97-AF65-F5344CB8AC3E}">
        <p14:creationId xmlns:p14="http://schemas.microsoft.com/office/powerpoint/2010/main" xmlns="" val="3981660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 Greek Writers</a:t>
            </a:r>
            <a:endParaRPr lang="en-US" dirty="0"/>
          </a:p>
        </p:txBody>
      </p:sp>
      <p:sp>
        <p:nvSpPr>
          <p:cNvPr id="3" name="Content Placeholder 2"/>
          <p:cNvSpPr>
            <a:spLocks noGrp="1"/>
          </p:cNvSpPr>
          <p:nvPr>
            <p:ph sz="quarter" idx="1"/>
          </p:nvPr>
        </p:nvSpPr>
        <p:spPr>
          <a:xfrm>
            <a:off x="612648" y="1600200"/>
            <a:ext cx="8153400" cy="4953000"/>
          </a:xfrm>
        </p:spPr>
        <p:txBody>
          <a:bodyPr>
            <a:normAutofit lnSpcReduction="10000"/>
          </a:bodyPr>
          <a:lstStyle/>
          <a:p>
            <a:r>
              <a:rPr lang="en-US" b="1" dirty="0" smtClean="0"/>
              <a:t>Homer</a:t>
            </a:r>
          </a:p>
          <a:p>
            <a:r>
              <a:rPr lang="en-US" i="1" dirty="0" smtClean="0"/>
              <a:t>The Iliad, The Odyssey</a:t>
            </a:r>
          </a:p>
          <a:p>
            <a:r>
              <a:rPr lang="en-US" b="1" dirty="0" err="1" smtClean="0"/>
              <a:t>Sapho</a:t>
            </a:r>
            <a:endParaRPr lang="en-US" b="1" dirty="0" smtClean="0"/>
          </a:p>
          <a:p>
            <a:r>
              <a:rPr lang="en-US" i="1" dirty="0" smtClean="0"/>
              <a:t>Hymn to Aphrodite and other Lyric Poems</a:t>
            </a:r>
          </a:p>
          <a:p>
            <a:r>
              <a:rPr lang="en-US" b="1" dirty="0" smtClean="0"/>
              <a:t>Aesop</a:t>
            </a:r>
          </a:p>
          <a:p>
            <a:r>
              <a:rPr lang="en-US" i="1" dirty="0" smtClean="0"/>
              <a:t>Fables</a:t>
            </a:r>
          </a:p>
          <a:p>
            <a:r>
              <a:rPr lang="en-US" b="1" dirty="0" smtClean="0"/>
              <a:t>Plato</a:t>
            </a:r>
          </a:p>
          <a:p>
            <a:r>
              <a:rPr lang="en-US" i="1" dirty="0" smtClean="0"/>
              <a:t>Allegory of the Cave</a:t>
            </a:r>
          </a:p>
          <a:p>
            <a:r>
              <a:rPr lang="en-US" b="1" dirty="0" smtClean="0"/>
              <a:t>Euripides </a:t>
            </a:r>
            <a:r>
              <a:rPr lang="en-US" dirty="0" smtClean="0"/>
              <a:t>(great writer of Greek Tragedies)</a:t>
            </a:r>
          </a:p>
          <a:p>
            <a:r>
              <a:rPr lang="en-US" i="1" dirty="0" smtClean="0"/>
              <a:t>Oedipus the King</a:t>
            </a:r>
          </a:p>
          <a:p>
            <a:endParaRPr lang="en-US" b="1" dirty="0" smtClean="0"/>
          </a:p>
          <a:p>
            <a:endParaRPr lang="en-US"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Naturalism (1890s-1920s)</a:t>
            </a:r>
            <a:endParaRPr lang="en-US" dirty="0"/>
          </a:p>
        </p:txBody>
      </p:sp>
      <p:sp>
        <p:nvSpPr>
          <p:cNvPr id="3" name="Content Placeholder 2"/>
          <p:cNvSpPr>
            <a:spLocks noGrp="1"/>
          </p:cNvSpPr>
          <p:nvPr>
            <p:ph sz="quarter" idx="1"/>
          </p:nvPr>
        </p:nvSpPr>
        <p:spPr/>
        <p:txBody>
          <a:bodyPr>
            <a:normAutofit/>
          </a:bodyPr>
          <a:lstStyle/>
          <a:p>
            <a:r>
              <a:rPr lang="en-US" dirty="0" smtClean="0"/>
              <a:t>A literary movement seeking to depict life as accurately as possible, without artificial distortions of emotion, idealism, and literary conventions.</a:t>
            </a:r>
          </a:p>
          <a:p>
            <a:r>
              <a:rPr lang="en-US" dirty="0" smtClean="0"/>
              <a:t>It asserts that human beings exist entirely in the order of nature</a:t>
            </a:r>
          </a:p>
        </p:txBody>
      </p:sp>
      <p:pic>
        <p:nvPicPr>
          <p:cNvPr id="4" name="Picture 3" descr="naturalis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67025" y="3962400"/>
            <a:ext cx="4113008" cy="23622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600200"/>
            <a:ext cx="8153400" cy="4495800"/>
          </a:xfrm>
        </p:spPr>
        <p:txBody>
          <a:bodyPr/>
          <a:lstStyle/>
          <a:p>
            <a:r>
              <a:rPr lang="en-US" dirty="0" smtClean="0"/>
              <a:t>Human beings do not have souls.</a:t>
            </a:r>
          </a:p>
          <a:p>
            <a:r>
              <a:rPr lang="en-US" dirty="0" smtClean="0"/>
              <a:t> Any attempt to participate in a religious or spiritual world beyond the biological realm of nature, is an act of self-delusion and wish-fulfillment</a:t>
            </a:r>
          </a:p>
          <a:p>
            <a:endParaRPr lang="en-US" dirty="0"/>
          </a:p>
        </p:txBody>
      </p:sp>
      <p:pic>
        <p:nvPicPr>
          <p:cNvPr id="4" name="Picture 3" descr="naturalis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53000" y="3657600"/>
            <a:ext cx="3143250" cy="25146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381000"/>
            <a:ext cx="8153400" cy="5715000"/>
          </a:xfrm>
        </p:spPr>
        <p:txBody>
          <a:bodyPr/>
          <a:lstStyle/>
          <a:p>
            <a:r>
              <a:rPr lang="en-US" dirty="0"/>
              <a:t>The end of the naturalistic novel is usually unpleasant or </a:t>
            </a:r>
            <a:r>
              <a:rPr lang="en-US" dirty="0" smtClean="0"/>
              <a:t>unhappy</a:t>
            </a:r>
          </a:p>
          <a:p>
            <a:endParaRPr lang="en-US" dirty="0"/>
          </a:p>
          <a:p>
            <a:pPr marL="0" indent="0">
              <a:buNone/>
            </a:pPr>
            <a:endParaRPr lang="en-US" dirty="0" smtClean="0"/>
          </a:p>
          <a:p>
            <a:r>
              <a:rPr lang="en-US" dirty="0" smtClean="0"/>
              <a:t>Examples of this include Stephen Crane's "The Open Boat," which pits a crew of shipwrecked survivors in a raft against starvation, dehydration, and sharks in the middle of the ocean.</a:t>
            </a:r>
          </a:p>
        </p:txBody>
      </p:sp>
      <p:pic>
        <p:nvPicPr>
          <p:cNvPr id="5" name="Picture 4" descr="naturalis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48400" y="3886200"/>
            <a:ext cx="2132276" cy="2832100"/>
          </a:xfrm>
          <a:prstGeom prst="rect">
            <a:avLst/>
          </a:prstGeom>
        </p:spPr>
      </p:pic>
      <p:pic>
        <p:nvPicPr>
          <p:cNvPr id="6" name="Picture 5" descr="nat"/>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15000" y="914400"/>
            <a:ext cx="2060864" cy="16002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Jack London's "To Build a Fire," which reveals the inability of a Californian transplant to survive outside of his "natural" environment as he freezes to death in the Alaskan wilderness.</a:t>
            </a:r>
          </a:p>
          <a:p>
            <a:endParaRPr lang="en-US" dirty="0"/>
          </a:p>
        </p:txBody>
      </p:sp>
      <p:pic>
        <p:nvPicPr>
          <p:cNvPr id="4" name="Picture 3" descr="jack londo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90600" y="3733800"/>
            <a:ext cx="3543300" cy="2298700"/>
          </a:xfrm>
          <a:prstGeom prst="rect">
            <a:avLst/>
          </a:prstGeom>
        </p:spPr>
      </p:pic>
      <p:pic>
        <p:nvPicPr>
          <p:cNvPr id="5" name="Picture 4" descr="jl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86400" y="3505200"/>
            <a:ext cx="3124200" cy="26035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Modernism</a:t>
            </a:r>
            <a:endParaRPr lang="en-US" dirty="0"/>
          </a:p>
        </p:txBody>
      </p:sp>
      <p:sp>
        <p:nvSpPr>
          <p:cNvPr id="3" name="Content Placeholder 2"/>
          <p:cNvSpPr>
            <a:spLocks noGrp="1"/>
          </p:cNvSpPr>
          <p:nvPr>
            <p:ph sz="quarter" idx="1"/>
          </p:nvPr>
        </p:nvSpPr>
        <p:spPr/>
        <p:txBody>
          <a:bodyPr/>
          <a:lstStyle/>
          <a:p>
            <a:r>
              <a:rPr lang="en-US" dirty="0" smtClean="0"/>
              <a:t>Early twentieth century-until the end of World War II</a:t>
            </a:r>
          </a:p>
          <a:p>
            <a:r>
              <a:rPr lang="en-US" dirty="0" smtClean="0"/>
              <a:t>Literature is marked by the desire to break away from established traditions</a:t>
            </a:r>
          </a:p>
          <a:p>
            <a:r>
              <a:rPr lang="en-US" dirty="0" smtClean="0"/>
              <a:t>a quest to find fresh ways to view man's position or function in the universe</a:t>
            </a:r>
          </a:p>
          <a:p>
            <a:r>
              <a:rPr lang="en-US" dirty="0" smtClean="0"/>
              <a:t>experiments in form and style, particularly with fragmentation</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Authors</a:t>
            </a:r>
            <a:endParaRPr lang="en-US" dirty="0"/>
          </a:p>
        </p:txBody>
      </p:sp>
      <p:sp>
        <p:nvSpPr>
          <p:cNvPr id="3" name="Content Placeholder 2"/>
          <p:cNvSpPr>
            <a:spLocks noGrp="1"/>
          </p:cNvSpPr>
          <p:nvPr>
            <p:ph sz="quarter" idx="1"/>
          </p:nvPr>
        </p:nvSpPr>
        <p:spPr/>
        <p:txBody>
          <a:bodyPr/>
          <a:lstStyle/>
          <a:p>
            <a:r>
              <a:rPr lang="en-US" b="1" dirty="0" smtClean="0"/>
              <a:t>George Bernard Shaw</a:t>
            </a:r>
            <a:r>
              <a:rPr lang="en-US" dirty="0" smtClean="0"/>
              <a:t>, (1856-1950)</a:t>
            </a:r>
          </a:p>
          <a:p>
            <a:r>
              <a:rPr lang="en-US" i="1" dirty="0" smtClean="0"/>
              <a:t>Pygmalion</a:t>
            </a:r>
          </a:p>
          <a:p>
            <a:r>
              <a:rPr lang="en-US" b="1" dirty="0" smtClean="0"/>
              <a:t>Joseph Conrad</a:t>
            </a:r>
            <a:r>
              <a:rPr lang="en-US" dirty="0" smtClean="0"/>
              <a:t>, (1857-1924)</a:t>
            </a:r>
          </a:p>
          <a:p>
            <a:r>
              <a:rPr lang="en-US" i="1" dirty="0" smtClean="0"/>
              <a:t>Heart of Darkness</a:t>
            </a:r>
          </a:p>
          <a:p>
            <a:r>
              <a:rPr lang="en-US" b="1" dirty="0" smtClean="0"/>
              <a:t>Ernest Hemingway</a:t>
            </a:r>
            <a:r>
              <a:rPr lang="en-US" dirty="0" smtClean="0"/>
              <a:t>, (1899-1961)</a:t>
            </a:r>
          </a:p>
          <a:p>
            <a:r>
              <a:rPr lang="en-US" i="1" dirty="0" smtClean="0"/>
              <a:t>A Farewell to Arms</a:t>
            </a:r>
          </a:p>
          <a:p>
            <a:r>
              <a:rPr lang="en-US" i="1" dirty="0" smtClean="0"/>
              <a:t>For Whom the Bell Tolls</a:t>
            </a:r>
          </a:p>
          <a:p>
            <a:r>
              <a:rPr lang="en-US" dirty="0" smtClean="0"/>
              <a:t>And many More!</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images.jpg"/>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rcRect t="31885" b="31885"/>
          <a:stretch>
            <a:fillRect/>
          </a:stretch>
        </p:blipFill>
        <p:spPr>
          <a:xfrm>
            <a:off x="1600200" y="533400"/>
            <a:ext cx="2763865" cy="1905000"/>
          </a:xfrm>
        </p:spPr>
      </p:pic>
      <p:pic>
        <p:nvPicPr>
          <p:cNvPr id="11" name="Picture 10" descr="heart of darkness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19600" y="2971800"/>
            <a:ext cx="1562100" cy="2133600"/>
          </a:xfrm>
          <a:prstGeom prst="rect">
            <a:avLst/>
          </a:prstGeom>
        </p:spPr>
      </p:pic>
      <p:pic>
        <p:nvPicPr>
          <p:cNvPr id="13" name="Picture 12" descr="heart of darkness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24600" y="1752600"/>
            <a:ext cx="2222500" cy="3657600"/>
          </a:xfrm>
          <a:prstGeom prst="rect">
            <a:avLst/>
          </a:prstGeom>
        </p:spPr>
      </p:pic>
      <p:pic>
        <p:nvPicPr>
          <p:cNvPr id="14" name="Picture 13" descr="bells"/>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524000" y="2895600"/>
            <a:ext cx="2311400" cy="3517900"/>
          </a:xfrm>
          <a:prstGeom prst="rect">
            <a:avLst/>
          </a:prstGeom>
        </p:spPr>
      </p:pic>
    </p:spTree>
    <p:extLst>
      <p:ext uri="{BB962C8B-B14F-4D97-AF65-F5344CB8AC3E}">
        <p14:creationId xmlns:p14="http://schemas.microsoft.com/office/powerpoint/2010/main" xmlns="" val="3633126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tretch>
            <a:fillRect/>
          </a:stretch>
        </p:blipFill>
        <p:spPr>
          <a:xfrm>
            <a:off x="838200" y="1524000"/>
            <a:ext cx="2057400" cy="3086100"/>
          </a:xfr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52800" y="2874752"/>
            <a:ext cx="2438400" cy="315630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96000" y="1981200"/>
            <a:ext cx="2390775" cy="1914525"/>
          </a:xfrm>
          <a:prstGeom prst="rect">
            <a:avLst/>
          </a:prstGeom>
        </p:spPr>
      </p:pic>
      <p:sp>
        <p:nvSpPr>
          <p:cNvPr id="7" name="TextBox 6"/>
          <p:cNvSpPr txBox="1"/>
          <p:nvPr/>
        </p:nvSpPr>
        <p:spPr>
          <a:xfrm>
            <a:off x="6096000" y="4114800"/>
            <a:ext cx="2390775" cy="646331"/>
          </a:xfrm>
          <a:prstGeom prst="rect">
            <a:avLst/>
          </a:prstGeom>
          <a:noFill/>
        </p:spPr>
        <p:txBody>
          <a:bodyPr wrap="square" rtlCol="0">
            <a:spAutoFit/>
          </a:bodyPr>
          <a:lstStyle/>
          <a:p>
            <a:r>
              <a:rPr lang="en-US" dirty="0" smtClean="0"/>
              <a:t>Plato’s allegory of the cave</a:t>
            </a:r>
            <a:endParaRPr lang="en-US" dirty="0"/>
          </a:p>
        </p:txBody>
      </p:sp>
    </p:spTree>
    <p:extLst>
      <p:ext uri="{BB962C8B-B14F-4D97-AF65-F5344CB8AC3E}">
        <p14:creationId xmlns:p14="http://schemas.microsoft.com/office/powerpoint/2010/main" xmlns="" val="3694475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Classic Greeks</a:t>
            </a:r>
            <a:endParaRPr lang="en-US" dirty="0"/>
          </a:p>
        </p:txBody>
      </p:sp>
      <p:sp>
        <p:nvSpPr>
          <p:cNvPr id="3" name="Content Placeholder 2"/>
          <p:cNvSpPr>
            <a:spLocks noGrp="1"/>
          </p:cNvSpPr>
          <p:nvPr>
            <p:ph sz="quarter" idx="1"/>
          </p:nvPr>
        </p:nvSpPr>
        <p:spPr/>
        <p:txBody>
          <a:bodyPr/>
          <a:lstStyle/>
          <a:p>
            <a:pPr>
              <a:buNone/>
            </a:pPr>
            <a:endParaRPr lang="en-US" b="1" dirty="0" smtClean="0"/>
          </a:p>
          <a:p>
            <a:r>
              <a:rPr lang="en-US" b="1" dirty="0" smtClean="0"/>
              <a:t>Plato</a:t>
            </a:r>
            <a:r>
              <a:rPr lang="en-US" i="1" dirty="0" smtClean="0"/>
              <a:t> (philosopher, chronicler of Socrates)</a:t>
            </a:r>
          </a:p>
          <a:p>
            <a:r>
              <a:rPr lang="en-US" i="1" dirty="0" smtClean="0"/>
              <a:t>The Republic</a:t>
            </a:r>
          </a:p>
          <a:p>
            <a:r>
              <a:rPr lang="en-US" b="1" dirty="0" smtClean="0"/>
              <a:t>Aristotle</a:t>
            </a:r>
            <a:r>
              <a:rPr lang="en-US" dirty="0" smtClean="0"/>
              <a:t> (philosopher)</a:t>
            </a:r>
          </a:p>
          <a:p>
            <a:r>
              <a:rPr lang="en-US" i="1" dirty="0" smtClean="0"/>
              <a:t>Poetics, On the Soul</a:t>
            </a:r>
          </a:p>
          <a:p>
            <a:r>
              <a:rPr lang="en-US" b="1" dirty="0" smtClean="0"/>
              <a:t>Hippocrates</a:t>
            </a:r>
          </a:p>
          <a:p>
            <a:r>
              <a:rPr lang="en-US" i="1" dirty="0" smtClean="0"/>
              <a:t>The Hippocratic Oath</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tretch>
            <a:fillRect/>
          </a:stretch>
        </p:blipFill>
        <p:spPr>
          <a:xfrm>
            <a:off x="533400" y="1752600"/>
            <a:ext cx="3962400" cy="2967975"/>
          </a:xfr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91200" y="2099830"/>
            <a:ext cx="2667000" cy="3485284"/>
          </a:xfrm>
          <a:prstGeom prst="rect">
            <a:avLst/>
          </a:prstGeom>
        </p:spPr>
      </p:pic>
      <p:sp>
        <p:nvSpPr>
          <p:cNvPr id="7" name="TextBox 6"/>
          <p:cNvSpPr txBox="1"/>
          <p:nvPr/>
        </p:nvSpPr>
        <p:spPr>
          <a:xfrm>
            <a:off x="1066800" y="4904509"/>
            <a:ext cx="3657600" cy="369332"/>
          </a:xfrm>
          <a:prstGeom prst="rect">
            <a:avLst/>
          </a:prstGeom>
          <a:noFill/>
        </p:spPr>
        <p:txBody>
          <a:bodyPr wrap="square" rtlCol="0">
            <a:spAutoFit/>
          </a:bodyPr>
          <a:lstStyle/>
          <a:p>
            <a:r>
              <a:rPr lang="en-US" dirty="0" smtClean="0"/>
              <a:t>The Hippocratic Oath</a:t>
            </a:r>
            <a:endParaRPr lang="en-US" dirty="0"/>
          </a:p>
        </p:txBody>
      </p:sp>
      <p:sp>
        <p:nvSpPr>
          <p:cNvPr id="8" name="TextBox 7"/>
          <p:cNvSpPr txBox="1"/>
          <p:nvPr/>
        </p:nvSpPr>
        <p:spPr>
          <a:xfrm>
            <a:off x="5638800" y="5867400"/>
            <a:ext cx="2819400" cy="369332"/>
          </a:xfrm>
          <a:prstGeom prst="rect">
            <a:avLst/>
          </a:prstGeom>
          <a:noFill/>
        </p:spPr>
        <p:txBody>
          <a:bodyPr wrap="square" rtlCol="0">
            <a:spAutoFit/>
          </a:bodyPr>
          <a:lstStyle/>
          <a:p>
            <a:r>
              <a:rPr lang="en-US" dirty="0" smtClean="0"/>
              <a:t>Aristotle and Plato</a:t>
            </a:r>
            <a:endParaRPr lang="en-US" dirty="0"/>
          </a:p>
        </p:txBody>
      </p:sp>
    </p:spTree>
    <p:extLst>
      <p:ext uri="{BB962C8B-B14F-4D97-AF65-F5344CB8AC3E}">
        <p14:creationId xmlns:p14="http://schemas.microsoft.com/office/powerpoint/2010/main" xmlns="" val="3026413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Renaissance Literature </a:t>
            </a:r>
            <a:endParaRPr lang="en-US" dirty="0"/>
          </a:p>
        </p:txBody>
      </p:sp>
      <p:sp>
        <p:nvSpPr>
          <p:cNvPr id="3" name="Content Placeholder 2"/>
          <p:cNvSpPr>
            <a:spLocks noGrp="1"/>
          </p:cNvSpPr>
          <p:nvPr>
            <p:ph sz="quarter" idx="1"/>
          </p:nvPr>
        </p:nvSpPr>
        <p:spPr/>
        <p:txBody>
          <a:bodyPr/>
          <a:lstStyle/>
          <a:p>
            <a:r>
              <a:rPr lang="en-US" dirty="0" smtClean="0"/>
              <a:t>The Renaissance in Europe was in one sense an awakening from the long slumber of the Dark Ages</a:t>
            </a:r>
          </a:p>
          <a:p>
            <a:r>
              <a:rPr lang="en-US" dirty="0" smtClean="0"/>
              <a:t>The printing press was put into service around 1440 by Johannes Guttenberg.</a:t>
            </a:r>
          </a:p>
          <a:p>
            <a:r>
              <a:rPr lang="en-US" dirty="0" smtClean="0"/>
              <a:t>The dominant forms of English literature during the Renaissance were the poem and the drama. Among the many varieties of poetry one might have found in sixteenth century England were the lyric, the elegy, the tragedy, and the pastoral.</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tretch>
            <a:fillRect/>
          </a:stretch>
        </p:blipFill>
        <p:spPr>
          <a:xfrm>
            <a:off x="762000" y="1828800"/>
            <a:ext cx="3009900" cy="1524000"/>
          </a:xfr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18027" y="1802302"/>
            <a:ext cx="3068773" cy="276969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048000" y="2777556"/>
            <a:ext cx="2133600" cy="3588888"/>
          </a:xfrm>
          <a:prstGeom prst="rect">
            <a:avLst/>
          </a:prstGeom>
        </p:spPr>
      </p:pic>
    </p:spTree>
    <p:extLst>
      <p:ext uri="{BB962C8B-B14F-4D97-AF65-F5344CB8AC3E}">
        <p14:creationId xmlns:p14="http://schemas.microsoft.com/office/powerpoint/2010/main" xmlns="" val="40382656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243</TotalTime>
  <Words>1201</Words>
  <Application>Microsoft Office PowerPoint</Application>
  <PresentationFormat>On-screen Show (4:3)</PresentationFormat>
  <Paragraphs>141</Paragraphs>
  <Slides>46</Slides>
  <Notes>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Median</vt:lpstr>
      <vt:lpstr>Major literary movements</vt:lpstr>
      <vt:lpstr>Classic Literature (Around 800 BC to 400 BC</vt:lpstr>
      <vt:lpstr>Slide 3</vt:lpstr>
      <vt:lpstr>Classic Greek Writers</vt:lpstr>
      <vt:lpstr>Slide 5</vt:lpstr>
      <vt:lpstr>More Classic Greeks</vt:lpstr>
      <vt:lpstr>Slide 7</vt:lpstr>
      <vt:lpstr>Renaissance Literature </vt:lpstr>
      <vt:lpstr>Slide 9</vt:lpstr>
      <vt:lpstr>Slide 10</vt:lpstr>
      <vt:lpstr>Slide 11</vt:lpstr>
      <vt:lpstr>Slide 12</vt:lpstr>
      <vt:lpstr>Slide 13</vt:lpstr>
      <vt:lpstr>Famous Renaissance Writers</vt:lpstr>
      <vt:lpstr>Slide 15</vt:lpstr>
      <vt:lpstr>John Donne, (1572-1631) </vt:lpstr>
      <vt:lpstr>Slide 17</vt:lpstr>
      <vt:lpstr>The Enlightenment</vt:lpstr>
      <vt:lpstr>Slide 19</vt:lpstr>
      <vt:lpstr>Slide 20</vt:lpstr>
      <vt:lpstr>Slide 21</vt:lpstr>
      <vt:lpstr>Neoclassicism,</vt:lpstr>
      <vt:lpstr>Slide 23</vt:lpstr>
      <vt:lpstr>Romanticism</vt:lpstr>
      <vt:lpstr>Slide 25</vt:lpstr>
      <vt:lpstr>Slide 26</vt:lpstr>
      <vt:lpstr>Slide 27</vt:lpstr>
      <vt:lpstr>Slide 28</vt:lpstr>
      <vt:lpstr>Slide 29</vt:lpstr>
      <vt:lpstr>Famous Romantics!</vt:lpstr>
      <vt:lpstr>Slide 31</vt:lpstr>
      <vt:lpstr>Slide 32</vt:lpstr>
      <vt:lpstr>Slide 33</vt:lpstr>
      <vt:lpstr>Realism</vt:lpstr>
      <vt:lpstr>Slide 35</vt:lpstr>
      <vt:lpstr>Charles Dickens (England)</vt:lpstr>
      <vt:lpstr>Slide 37</vt:lpstr>
      <vt:lpstr>Samuel Clemens (Mark Twain)  1835-1910</vt:lpstr>
      <vt:lpstr>Slide 39</vt:lpstr>
      <vt:lpstr>Naturalism (1890s-1920s)</vt:lpstr>
      <vt:lpstr>Slide 41</vt:lpstr>
      <vt:lpstr>Slide 42</vt:lpstr>
      <vt:lpstr>Slide 43</vt:lpstr>
      <vt:lpstr>Modernism</vt:lpstr>
      <vt:lpstr>Modern Authors</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 literary movements</dc:title>
  <dc:creator>Ana Knudsen</dc:creator>
  <cp:lastModifiedBy>Ana Knudsen</cp:lastModifiedBy>
  <cp:revision>24</cp:revision>
  <dcterms:created xsi:type="dcterms:W3CDTF">2013-04-30T02:30:04Z</dcterms:created>
  <dcterms:modified xsi:type="dcterms:W3CDTF">2015-08-04T21:38:00Z</dcterms:modified>
</cp:coreProperties>
</file>