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8"/>
  </p:handoutMasterIdLst>
  <p:sldIdLst>
    <p:sldId id="282" r:id="rId2"/>
    <p:sldId id="256" r:id="rId3"/>
    <p:sldId id="258" r:id="rId4"/>
    <p:sldId id="297" r:id="rId5"/>
    <p:sldId id="259" r:id="rId6"/>
    <p:sldId id="260" r:id="rId7"/>
    <p:sldId id="263" r:id="rId8"/>
    <p:sldId id="268" r:id="rId9"/>
    <p:sldId id="284" r:id="rId10"/>
    <p:sldId id="285" r:id="rId11"/>
    <p:sldId id="267" r:id="rId12"/>
    <p:sldId id="305" r:id="rId13"/>
    <p:sldId id="283" r:id="rId14"/>
    <p:sldId id="262" r:id="rId15"/>
    <p:sldId id="265" r:id="rId16"/>
    <p:sldId id="270" r:id="rId17"/>
    <p:sldId id="303" r:id="rId18"/>
    <p:sldId id="304" r:id="rId19"/>
    <p:sldId id="306" r:id="rId20"/>
    <p:sldId id="275" r:id="rId21"/>
    <p:sldId id="298" r:id="rId22"/>
    <p:sldId id="299" r:id="rId23"/>
    <p:sldId id="300" r:id="rId24"/>
    <p:sldId id="301" r:id="rId25"/>
    <p:sldId id="302" r:id="rId26"/>
    <p:sldId id="296" r:id="rId27"/>
  </p:sldIdLst>
  <p:sldSz cx="9144000" cy="6858000" type="screen4x3"/>
  <p:notesSz cx="6858000" cy="9107488"/>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90" d="100"/>
          <a:sy n="90" d="100"/>
        </p:scale>
        <p:origin x="-1432"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61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5613"/>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D3D91C4-B159-49FE-AE0A-AB96AFD3D2D5}" type="datetimeFigureOut">
              <a:rPr lang="en-US"/>
              <a:pPr>
                <a:defRPr/>
              </a:pPr>
              <a:t>1/24/17</a:t>
            </a:fld>
            <a:endParaRPr lang="en-US"/>
          </a:p>
        </p:txBody>
      </p:sp>
      <p:sp>
        <p:nvSpPr>
          <p:cNvPr id="4" name="Footer Placeholder 3"/>
          <p:cNvSpPr>
            <a:spLocks noGrp="1"/>
          </p:cNvSpPr>
          <p:nvPr>
            <p:ph type="ftr" sz="quarter" idx="2"/>
          </p:nvPr>
        </p:nvSpPr>
        <p:spPr>
          <a:xfrm>
            <a:off x="0" y="8650288"/>
            <a:ext cx="2971800" cy="45561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50288"/>
            <a:ext cx="2971800" cy="455612"/>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BAF646C-27B2-4ABB-A42D-A58D2E6FF0C8}" type="slidenum">
              <a:rPr lang="en-US"/>
              <a:pPr>
                <a:defRPr/>
              </a:pPr>
              <a:t>‹#›</a:t>
            </a:fld>
            <a:endParaRPr lang="en-US"/>
          </a:p>
        </p:txBody>
      </p:sp>
    </p:spTree>
    <p:extLst>
      <p:ext uri="{BB962C8B-B14F-4D97-AF65-F5344CB8AC3E}">
        <p14:creationId xmlns:p14="http://schemas.microsoft.com/office/powerpoint/2010/main" val="22888340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72E405D-D404-4C23-B119-5D3974928993}" type="datetimeFigureOut">
              <a:rPr lang="en-US"/>
              <a:pPr>
                <a:defRPr/>
              </a:pPr>
              <a:t>1/24/17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112650-DA8D-4314-A252-E1D95CD075C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7DC43D-F9F9-4A55-8842-F94C2C9CCD57}" type="datetimeFigureOut">
              <a:rPr lang="en-US"/>
              <a:pPr>
                <a:defRPr/>
              </a:pPr>
              <a:t>1/24/17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F4C4C8-A617-48FD-A4DE-19FF57801FA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AE0397-BE08-4658-BB42-EE31575B7D6E}" type="datetimeFigureOut">
              <a:rPr lang="en-US"/>
              <a:pPr>
                <a:defRPr/>
              </a:pPr>
              <a:t>1/24/17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FEBC8A-ED69-4521-8B28-C37E234EB32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D662E40-0CBE-4C2B-9052-8E76CE561486}" type="datetimeFigureOut">
              <a:rPr lang="en-US"/>
              <a:pPr>
                <a:defRPr/>
              </a:pPr>
              <a:t>1/24/17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EA11DA-FE1B-4E2F-82FA-B8AC8AB929B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BF8681-6497-4BA6-B661-D6F3181DD403}" type="datetimeFigureOut">
              <a:rPr lang="en-US"/>
              <a:pPr>
                <a:defRPr/>
              </a:pPr>
              <a:t>1/24/17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16126C-08D0-48DD-8B2A-457E6EAFC41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C3A7E1A-B93C-49CB-996C-F3638DC8652A}" type="datetimeFigureOut">
              <a:rPr lang="en-US"/>
              <a:pPr>
                <a:defRPr/>
              </a:pPr>
              <a:t>1/24/17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3CCF7E-9A8E-4586-B4F7-5783B776060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296B8FF-4093-44EF-8639-5DB3E5370D0C}" type="datetimeFigureOut">
              <a:rPr lang="en-US"/>
              <a:pPr>
                <a:defRPr/>
              </a:pPr>
              <a:t>1/24/17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59CF1D0-74A0-4C78-9B08-4A8D499C6B2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79F0044-9755-4943-9491-920DE5843FC2}" type="datetimeFigureOut">
              <a:rPr lang="en-US"/>
              <a:pPr>
                <a:defRPr/>
              </a:pPr>
              <a:t>1/24/17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2CD7076-E2FF-4767-8555-3EAE7B01B90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201BC42-A2CD-4D12-90D1-CEF07DED4A9B}" type="datetimeFigureOut">
              <a:rPr lang="en-US"/>
              <a:pPr>
                <a:defRPr/>
              </a:pPr>
              <a:t>1/24/17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4404DDF-B90F-4E95-A899-1CA95CF41E9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ECEFA4D-2036-4644-8B4B-E69315479F6E}" type="datetimeFigureOut">
              <a:rPr lang="en-US"/>
              <a:pPr>
                <a:defRPr/>
              </a:pPr>
              <a:t>1/24/17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DCEA847-FF26-4FF0-AD9A-0358A226693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ACEF6B0-06CD-4079-BF7C-06C5650E7ED8}" type="datetimeFigureOut">
              <a:rPr lang="en-US"/>
              <a:pPr>
                <a:defRPr/>
              </a:pPr>
              <a:t>1/24/17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23E00A9-FDB4-4DF5-94FE-E96BC6D0E76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F733BA6-1D48-4A0D-9CE8-6E2C4C535233}" type="datetimeFigureOut">
              <a:rPr lang="en-US"/>
              <a:pPr>
                <a:defRPr/>
              </a:pPr>
              <a:t>1/24/17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6F8E10C-7816-49B2-A3EB-8177D7CC93F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ubtitle 2"/>
          <p:cNvSpPr>
            <a:spLocks noGrp="1"/>
          </p:cNvSpPr>
          <p:nvPr>
            <p:ph type="subTitle" idx="4294967295"/>
          </p:nvPr>
        </p:nvSpPr>
        <p:spPr>
          <a:xfrm>
            <a:off x="1219200" y="2133600"/>
            <a:ext cx="6400800" cy="3657600"/>
          </a:xfrm>
        </p:spPr>
        <p:txBody>
          <a:bodyPr/>
          <a:lstStyle/>
          <a:p>
            <a:pPr marL="0" indent="0" algn="ctr" eaLnBrk="1" hangingPunct="1">
              <a:lnSpc>
                <a:spcPct val="90000"/>
              </a:lnSpc>
              <a:buFont typeface="Arial" charset="0"/>
              <a:buNone/>
            </a:pPr>
            <a:r>
              <a:rPr lang="en-US" sz="2800" b="1" dirty="0" smtClean="0">
                <a:solidFill>
                  <a:srgbClr val="FFFFFF"/>
                </a:solidFill>
                <a:latin typeface="Handwriting - Dakota"/>
                <a:ea typeface="Handwriting - Dakota"/>
                <a:cs typeface="Handwriting - Dakota"/>
              </a:rPr>
              <a:t>How can an author use ethos, logos and pathos to shape and strengthen their argument?</a:t>
            </a:r>
          </a:p>
          <a:p>
            <a:pPr marL="0" indent="0" algn="ctr" eaLnBrk="1" hangingPunct="1">
              <a:lnSpc>
                <a:spcPct val="90000"/>
              </a:lnSpc>
              <a:buFont typeface="Arial" charset="0"/>
              <a:buNone/>
            </a:pPr>
            <a:endParaRPr lang="en-US" sz="2800" b="1" dirty="0" smtClean="0">
              <a:solidFill>
                <a:srgbClr val="FFFFFF"/>
              </a:solidFill>
              <a:latin typeface="Handwriting - Dakota"/>
              <a:ea typeface="Handwriting - Dakota"/>
              <a:cs typeface="Handwriting - Dakota"/>
            </a:endParaRPr>
          </a:p>
        </p:txBody>
      </p:sp>
      <p:sp>
        <p:nvSpPr>
          <p:cNvPr id="14338" name="Title 1"/>
          <p:cNvSpPr>
            <a:spLocks/>
          </p:cNvSpPr>
          <p:nvPr/>
        </p:nvSpPr>
        <p:spPr bwMode="auto">
          <a:xfrm>
            <a:off x="685800" y="914400"/>
            <a:ext cx="7772400" cy="1470025"/>
          </a:xfrm>
          <a:prstGeom prst="rect">
            <a:avLst/>
          </a:prstGeom>
          <a:noFill/>
          <a:ln w="9525">
            <a:noFill/>
            <a:miter lim="800000"/>
            <a:headEnd/>
            <a:tailEnd/>
          </a:ln>
        </p:spPr>
        <p:txBody>
          <a:bodyPr anchor="ctr"/>
          <a:lstStyle/>
          <a:p>
            <a:pPr algn="ctr"/>
            <a:r>
              <a:rPr lang="en-US" sz="6000" b="1" dirty="0" smtClean="0">
                <a:latin typeface="Modern No. 20" pitchFamily="18" charset="0"/>
              </a:rPr>
              <a:t>Guiding Question:</a:t>
            </a:r>
            <a:endParaRPr lang="en-US" sz="6000" b="1" dirty="0">
              <a:latin typeface="Modern No. 20"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ctrTitle" idx="4294967295"/>
          </p:nvPr>
        </p:nvSpPr>
        <p:spPr>
          <a:xfrm>
            <a:off x="609600" y="1219200"/>
            <a:ext cx="7772400" cy="4243388"/>
          </a:xfrm>
        </p:spPr>
        <p:txBody>
          <a:bodyPr/>
          <a:lstStyle/>
          <a:p>
            <a:pPr algn="l" eaLnBrk="1" hangingPunct="1"/>
            <a:r>
              <a:rPr lang="en-US" sz="6000" b="1" smtClean="0">
                <a:latin typeface="Modern No. 20" pitchFamily="18" charset="0"/>
              </a:rPr>
              <a:t>			</a:t>
            </a:r>
            <a:br>
              <a:rPr lang="en-US" sz="6000" b="1" smtClean="0">
                <a:latin typeface="Modern No. 20" pitchFamily="18" charset="0"/>
              </a:rPr>
            </a:br>
            <a:r>
              <a:rPr lang="en-US" sz="6000" b="1" smtClean="0">
                <a:latin typeface="Modern No. 20" pitchFamily="18" charset="0"/>
              </a:rPr>
              <a:t/>
            </a:r>
            <a:br>
              <a:rPr lang="en-US" sz="6000" b="1" smtClean="0">
                <a:latin typeface="Modern No. 20" pitchFamily="18" charset="0"/>
              </a:rPr>
            </a:br>
            <a:r>
              <a:rPr lang="en-US" sz="6000" b="1" smtClean="0">
                <a:latin typeface="Modern No. 20" pitchFamily="18" charset="0"/>
              </a:rPr>
              <a:t>			</a:t>
            </a:r>
            <a:br>
              <a:rPr lang="en-US" sz="6000" b="1" smtClean="0">
                <a:latin typeface="Modern No. 20" pitchFamily="18" charset="0"/>
              </a:rPr>
            </a:br>
            <a:endParaRPr lang="en-US" sz="6000" b="1" smtClean="0">
              <a:latin typeface="Modern No. 20" pitchFamily="18" charset="0"/>
            </a:endParaRPr>
          </a:p>
        </p:txBody>
      </p:sp>
      <p:sp>
        <p:nvSpPr>
          <p:cNvPr id="23554" name="TextBox 3"/>
          <p:cNvSpPr txBox="1">
            <a:spLocks noChangeArrowheads="1"/>
          </p:cNvSpPr>
          <p:nvPr/>
        </p:nvSpPr>
        <p:spPr bwMode="auto">
          <a:xfrm>
            <a:off x="0" y="457200"/>
            <a:ext cx="8915400" cy="6001642"/>
          </a:xfrm>
          <a:prstGeom prst="rect">
            <a:avLst/>
          </a:prstGeom>
          <a:noFill/>
          <a:ln w="9525">
            <a:noFill/>
            <a:miter lim="800000"/>
            <a:headEnd/>
            <a:tailEnd/>
          </a:ln>
        </p:spPr>
        <p:txBody>
          <a:bodyPr wrap="square">
            <a:spAutoFit/>
          </a:bodyPr>
          <a:lstStyle/>
          <a:p>
            <a:r>
              <a:rPr lang="en-US" sz="3200" dirty="0">
                <a:latin typeface="Handwriting - Dakota"/>
                <a:ea typeface="Handwriting - Dakota"/>
                <a:cs typeface="Handwriting - Dakota"/>
              </a:rPr>
              <a:t>Writers/Speakers can also appeal to the </a:t>
            </a:r>
            <a:r>
              <a:rPr lang="en-US" sz="3200" dirty="0" smtClean="0">
                <a:latin typeface="Handwriting - Dakota"/>
                <a:ea typeface="Handwriting - Dakota"/>
                <a:cs typeface="Handwriting - Dakota"/>
              </a:rPr>
              <a:t>ethos of </a:t>
            </a:r>
            <a:r>
              <a:rPr lang="en-US" sz="3200" dirty="0">
                <a:latin typeface="Handwriting - Dakota"/>
                <a:ea typeface="Handwriting - Dakota"/>
                <a:cs typeface="Handwriting - Dakota"/>
              </a:rPr>
              <a:t>their </a:t>
            </a:r>
            <a:r>
              <a:rPr lang="en-US" sz="3200" dirty="0" smtClean="0">
                <a:latin typeface="Handwriting - Dakota"/>
                <a:ea typeface="Handwriting - Dakota"/>
                <a:cs typeface="Handwriting - Dakota"/>
              </a:rPr>
              <a:t>audience.</a:t>
            </a:r>
          </a:p>
          <a:p>
            <a:r>
              <a:rPr lang="en-US" sz="3200" dirty="0" smtClean="0">
                <a:latin typeface="Handwriting - Dakota"/>
                <a:ea typeface="Handwriting - Dakota"/>
                <a:cs typeface="Handwriting - Dakota"/>
              </a:rPr>
              <a:t>…They can </a:t>
            </a:r>
            <a:r>
              <a:rPr lang="en-US" sz="3200" dirty="0">
                <a:latin typeface="Handwriting - Dakota"/>
                <a:ea typeface="Handwriting - Dakota"/>
                <a:cs typeface="Handwriting - Dakota"/>
              </a:rPr>
              <a:t>appeal to their sense of </a:t>
            </a:r>
            <a:r>
              <a:rPr lang="en-US" sz="3200" dirty="0" smtClean="0">
                <a:latin typeface="Handwriting - Dakota"/>
                <a:ea typeface="Handwriting - Dakota"/>
                <a:cs typeface="Handwriting - Dakota"/>
              </a:rPr>
              <a:t>identity</a:t>
            </a:r>
          </a:p>
          <a:p>
            <a:endParaRPr lang="en-US" sz="3200" dirty="0" smtClean="0">
              <a:latin typeface="Handwriting - Dakota"/>
              <a:ea typeface="Handwriting - Dakota"/>
              <a:cs typeface="Handwriting - Dakota"/>
            </a:endParaRPr>
          </a:p>
          <a:p>
            <a:r>
              <a:rPr lang="en-US" sz="3200" dirty="0">
                <a:latin typeface="Handwriting - Dakota"/>
                <a:ea typeface="Handwriting - Dakota"/>
                <a:cs typeface="Handwriting - Dakota"/>
              </a:rPr>
              <a:t>“Americans do not tolerate injustice”</a:t>
            </a:r>
          </a:p>
          <a:p>
            <a:endParaRPr lang="en-US" sz="3200" dirty="0">
              <a:latin typeface="Handwriting - Dakota"/>
              <a:ea typeface="Handwriting - Dakota"/>
              <a:cs typeface="Handwriting - Dakota"/>
            </a:endParaRPr>
          </a:p>
          <a:p>
            <a:r>
              <a:rPr lang="en-US" sz="3200" dirty="0">
                <a:latin typeface="Handwriting - Dakota"/>
                <a:ea typeface="Handwriting - Dakota"/>
                <a:cs typeface="Handwriting - Dakota"/>
              </a:rPr>
              <a:t>“Don’t be the type of person who allows</a:t>
            </a:r>
          </a:p>
          <a:p>
            <a:r>
              <a:rPr lang="en-US" sz="3200" dirty="0">
                <a:latin typeface="Handwriting - Dakota"/>
                <a:ea typeface="Handwriting - Dakota"/>
                <a:cs typeface="Handwriting - Dakota"/>
              </a:rPr>
              <a:t>this to happen…”</a:t>
            </a:r>
          </a:p>
          <a:p>
            <a:endParaRPr lang="en-US" sz="3200" dirty="0">
              <a:latin typeface="Handwriting - Dakota"/>
              <a:ea typeface="Handwriting - Dakota"/>
              <a:cs typeface="Handwriting - Dakota"/>
            </a:endParaRPr>
          </a:p>
          <a:p>
            <a:r>
              <a:rPr lang="en-US" sz="3200" dirty="0" smtClean="0">
                <a:latin typeface="Handwriting - Dakota"/>
                <a:ea typeface="Handwriting - Dakota"/>
                <a:cs typeface="Handwriting - Dakota"/>
              </a:rPr>
              <a:t>…They </a:t>
            </a:r>
            <a:r>
              <a:rPr lang="en-US" sz="3200" dirty="0">
                <a:latin typeface="Handwriting - Dakota"/>
                <a:ea typeface="Handwriting - Dakota"/>
                <a:cs typeface="Handwriting - Dakota"/>
              </a:rPr>
              <a:t>can assert a shared </a:t>
            </a:r>
            <a:r>
              <a:rPr lang="en-US" sz="3200" dirty="0" smtClean="0">
                <a:latin typeface="Handwriting - Dakota"/>
                <a:ea typeface="Handwriting - Dakota"/>
                <a:cs typeface="Handwriting - Dakota"/>
              </a:rPr>
              <a:t>ethos:</a:t>
            </a:r>
          </a:p>
          <a:p>
            <a:r>
              <a:rPr lang="en-US" sz="3200" dirty="0">
                <a:latin typeface="Handwriting - Dakota"/>
                <a:ea typeface="Handwriting - Dakota"/>
                <a:cs typeface="Handwriting - Dakota"/>
              </a:rPr>
              <a:t>“We’re all in this together as Americans”</a:t>
            </a:r>
          </a:p>
          <a:p>
            <a:endParaRPr lang="en-US" sz="3200" dirty="0">
              <a:latin typeface="Handwriting - Dakota"/>
              <a:ea typeface="Handwriting - Dakota"/>
              <a:cs typeface="Handwriting - Dakota"/>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ctrTitle"/>
          </p:nvPr>
        </p:nvSpPr>
        <p:spPr>
          <a:xfrm>
            <a:off x="609600" y="1219200"/>
            <a:ext cx="7772400" cy="4243388"/>
          </a:xfrm>
        </p:spPr>
        <p:txBody>
          <a:bodyPr/>
          <a:lstStyle/>
          <a:p>
            <a:pPr algn="l" eaLnBrk="1" hangingPunct="1"/>
            <a:r>
              <a:rPr lang="en-US" sz="6000" b="1" smtClean="0">
                <a:latin typeface="Modern No. 20" pitchFamily="18" charset="0"/>
              </a:rPr>
              <a:t>			</a:t>
            </a:r>
            <a:br>
              <a:rPr lang="en-US" sz="6000" b="1" smtClean="0">
                <a:latin typeface="Modern No. 20" pitchFamily="18" charset="0"/>
              </a:rPr>
            </a:br>
            <a:r>
              <a:rPr lang="en-US" sz="6000" b="1" smtClean="0">
                <a:latin typeface="Modern No. 20" pitchFamily="18" charset="0"/>
              </a:rPr>
              <a:t/>
            </a:r>
            <a:br>
              <a:rPr lang="en-US" sz="6000" b="1" smtClean="0">
                <a:latin typeface="Modern No. 20" pitchFamily="18" charset="0"/>
              </a:rPr>
            </a:br>
            <a:r>
              <a:rPr lang="en-US" sz="6000" b="1" smtClean="0">
                <a:latin typeface="Modern No. 20" pitchFamily="18" charset="0"/>
              </a:rPr>
              <a:t>			</a:t>
            </a:r>
            <a:br>
              <a:rPr lang="en-US" sz="6000" b="1" smtClean="0">
                <a:latin typeface="Modern No. 20" pitchFamily="18" charset="0"/>
              </a:rPr>
            </a:br>
            <a:endParaRPr lang="en-US" sz="6000" b="1" smtClean="0">
              <a:latin typeface="Modern No. 20" pitchFamily="18" charset="0"/>
            </a:endParaRPr>
          </a:p>
        </p:txBody>
      </p:sp>
      <p:sp>
        <p:nvSpPr>
          <p:cNvPr id="24578" name="TextBox 3"/>
          <p:cNvSpPr txBox="1">
            <a:spLocks noChangeArrowheads="1"/>
          </p:cNvSpPr>
          <p:nvPr/>
        </p:nvSpPr>
        <p:spPr bwMode="auto">
          <a:xfrm>
            <a:off x="457200" y="381000"/>
            <a:ext cx="8458200" cy="5940425"/>
          </a:xfrm>
          <a:prstGeom prst="rect">
            <a:avLst/>
          </a:prstGeom>
          <a:noFill/>
          <a:ln w="9525">
            <a:noFill/>
            <a:miter lim="800000"/>
            <a:headEnd/>
            <a:tailEnd/>
          </a:ln>
        </p:spPr>
        <p:txBody>
          <a:bodyPr>
            <a:spAutoFit/>
          </a:bodyPr>
          <a:lstStyle/>
          <a:p>
            <a:pPr algn="ctr"/>
            <a:r>
              <a:rPr lang="en-US" sz="3200" dirty="0">
                <a:latin typeface="Handwriting - Dakota"/>
                <a:ea typeface="Handwriting - Dakota"/>
                <a:cs typeface="Handwriting - Dakota"/>
              </a:rPr>
              <a:t>Let’s look for examples of Ethos in </a:t>
            </a:r>
          </a:p>
          <a:p>
            <a:pPr algn="ctr"/>
            <a:r>
              <a:rPr lang="en-US" sz="3200" i="1" dirty="0">
                <a:latin typeface="Handwriting - Dakota"/>
                <a:ea typeface="Handwriting - Dakota"/>
                <a:cs typeface="Handwriting - Dakota"/>
              </a:rPr>
              <a:t>A Letter from a Birmingham Jail</a:t>
            </a:r>
          </a:p>
          <a:p>
            <a:endParaRPr lang="en-US" sz="3200" dirty="0">
              <a:latin typeface="Handwriting - Dakota"/>
              <a:ea typeface="Handwriting - Dakota"/>
              <a:cs typeface="Handwriting - Dakota"/>
            </a:endParaRPr>
          </a:p>
          <a:p>
            <a:r>
              <a:rPr lang="en-US" sz="3200" dirty="0">
                <a:latin typeface="Handwriting - Dakota"/>
                <a:ea typeface="Handwriting - Dakota"/>
                <a:cs typeface="Handwriting - Dakota"/>
              </a:rPr>
              <a:t>A Bit of Background Info: </a:t>
            </a:r>
          </a:p>
          <a:p>
            <a:r>
              <a:rPr lang="en-US" sz="3200" dirty="0">
                <a:latin typeface="Handwriting - Dakota"/>
                <a:ea typeface="Handwriting - Dakota"/>
                <a:cs typeface="Handwriting - Dakota"/>
              </a:rPr>
              <a:t>…Martin Luther King writes this letter from inside of a jail after being arrested for protesting segregation laws. Local clergymen, or Christian ministers, have challenged King, calling him an ‘outside agitator’ who comes in from out of town to cause trouble.</a:t>
            </a:r>
          </a:p>
          <a:p>
            <a:endParaRPr lang="en-US" sz="3200" dirty="0">
              <a:latin typeface="Handwriting - Dakota"/>
              <a:ea typeface="Handwriting - Dakota"/>
              <a:cs typeface="Handwriting - Dakota"/>
            </a:endParaRPr>
          </a:p>
          <a:p>
            <a:endParaRPr lang="en-US" sz="3200" dirty="0">
              <a:latin typeface="Handwriting - Dakota"/>
              <a:ea typeface="Handwriting - Dakota"/>
              <a:cs typeface="Handwriting - Dakota"/>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ctrTitle"/>
          </p:nvPr>
        </p:nvSpPr>
        <p:spPr>
          <a:xfrm>
            <a:off x="609600" y="1219200"/>
            <a:ext cx="7772400" cy="4243388"/>
          </a:xfrm>
        </p:spPr>
        <p:txBody>
          <a:bodyPr/>
          <a:lstStyle/>
          <a:p>
            <a:pPr algn="l" eaLnBrk="1" hangingPunct="1"/>
            <a:r>
              <a:rPr lang="en-US" sz="6000" b="1" smtClean="0">
                <a:latin typeface="Modern No. 20" pitchFamily="18" charset="0"/>
              </a:rPr>
              <a:t>			</a:t>
            </a:r>
            <a:br>
              <a:rPr lang="en-US" sz="6000" b="1" smtClean="0">
                <a:latin typeface="Modern No. 20" pitchFamily="18" charset="0"/>
              </a:rPr>
            </a:br>
            <a:r>
              <a:rPr lang="en-US" sz="6000" b="1" smtClean="0">
                <a:latin typeface="Modern No. 20" pitchFamily="18" charset="0"/>
              </a:rPr>
              <a:t/>
            </a:r>
            <a:br>
              <a:rPr lang="en-US" sz="6000" b="1" smtClean="0">
                <a:latin typeface="Modern No. 20" pitchFamily="18" charset="0"/>
              </a:rPr>
            </a:br>
            <a:r>
              <a:rPr lang="en-US" sz="6000" b="1" smtClean="0">
                <a:latin typeface="Modern No. 20" pitchFamily="18" charset="0"/>
              </a:rPr>
              <a:t>			</a:t>
            </a:r>
            <a:br>
              <a:rPr lang="en-US" sz="6000" b="1" smtClean="0">
                <a:latin typeface="Modern No. 20" pitchFamily="18" charset="0"/>
              </a:rPr>
            </a:br>
            <a:endParaRPr lang="en-US" sz="6000" b="1" smtClean="0">
              <a:latin typeface="Modern No. 20" pitchFamily="18" charset="0"/>
            </a:endParaRPr>
          </a:p>
        </p:txBody>
      </p:sp>
      <p:sp>
        <p:nvSpPr>
          <p:cNvPr id="24578" name="TextBox 3"/>
          <p:cNvSpPr txBox="1">
            <a:spLocks noChangeArrowheads="1"/>
          </p:cNvSpPr>
          <p:nvPr/>
        </p:nvSpPr>
        <p:spPr bwMode="auto">
          <a:xfrm>
            <a:off x="457200" y="381000"/>
            <a:ext cx="8458200" cy="6494085"/>
          </a:xfrm>
          <a:prstGeom prst="rect">
            <a:avLst/>
          </a:prstGeom>
          <a:noFill/>
          <a:ln w="9525">
            <a:noFill/>
            <a:miter lim="800000"/>
            <a:headEnd/>
            <a:tailEnd/>
          </a:ln>
        </p:spPr>
        <p:txBody>
          <a:bodyPr>
            <a:spAutoFit/>
          </a:bodyPr>
          <a:lstStyle/>
          <a:p>
            <a:pPr algn="ctr"/>
            <a:r>
              <a:rPr lang="en-US" sz="3200" dirty="0">
                <a:latin typeface="Handwriting - Dakota"/>
                <a:ea typeface="Handwriting - Dakota"/>
                <a:cs typeface="Handwriting - Dakota"/>
              </a:rPr>
              <a:t>Let’s look for examples of Ethos in </a:t>
            </a:r>
          </a:p>
          <a:p>
            <a:pPr algn="ctr"/>
            <a:r>
              <a:rPr lang="en-US" sz="3200" i="1" dirty="0">
                <a:latin typeface="Handwriting - Dakota"/>
                <a:ea typeface="Handwriting - Dakota"/>
                <a:cs typeface="Handwriting - Dakota"/>
              </a:rPr>
              <a:t>A Letter from a Birmingham Jail</a:t>
            </a:r>
          </a:p>
          <a:p>
            <a:endParaRPr lang="en-US" sz="3200" dirty="0" smtClean="0">
              <a:latin typeface="Handwriting - Dakota"/>
              <a:ea typeface="Handwriting - Dakota"/>
              <a:cs typeface="Handwriting - Dakota"/>
            </a:endParaRPr>
          </a:p>
          <a:p>
            <a:r>
              <a:rPr lang="en-US" sz="3200" dirty="0" smtClean="0">
                <a:latin typeface="Handwriting - Dakota"/>
                <a:ea typeface="Handwriting - Dakota"/>
                <a:cs typeface="Handwriting - Dakota"/>
              </a:rPr>
              <a:t>…While it’s hard for most Americans today to imagine that reasonable people would not appreciate Martin Luther King Jr.’s involvement in the </a:t>
            </a:r>
            <a:r>
              <a:rPr lang="en-US" sz="3200" dirty="0">
                <a:latin typeface="Handwriting - Dakota"/>
                <a:ea typeface="Handwriting - Dakota"/>
                <a:cs typeface="Handwriting - Dakota"/>
              </a:rPr>
              <a:t>C</a:t>
            </a:r>
            <a:r>
              <a:rPr lang="en-US" sz="3200" dirty="0" smtClean="0">
                <a:latin typeface="Handwriting - Dakota"/>
                <a:ea typeface="Handwriting - Dakota"/>
                <a:cs typeface="Handwriting - Dakota"/>
              </a:rPr>
              <a:t>ivil </a:t>
            </a:r>
            <a:r>
              <a:rPr lang="en-US" sz="3200" dirty="0">
                <a:latin typeface="Handwriting - Dakota"/>
                <a:ea typeface="Handwriting - Dakota"/>
                <a:cs typeface="Handwriting - Dakota"/>
              </a:rPr>
              <a:t>R</a:t>
            </a:r>
            <a:r>
              <a:rPr lang="en-US" sz="3200" dirty="0" smtClean="0">
                <a:latin typeface="Handwriting - Dakota"/>
                <a:ea typeface="Handwriting - Dakota"/>
                <a:cs typeface="Handwriting - Dakota"/>
              </a:rPr>
              <a:t>ights movement, keep in mind that nobody knew who he was at first. He had not established his identity as a moral leader. He introduces himself to America through this letter.</a:t>
            </a:r>
          </a:p>
          <a:p>
            <a:endParaRPr lang="en-US" sz="3200" dirty="0">
              <a:latin typeface="Handwriting - Dakota"/>
              <a:ea typeface="Handwriting - Dakota"/>
              <a:cs typeface="Handwriting - Dakota"/>
            </a:endParaRPr>
          </a:p>
          <a:p>
            <a:endParaRPr lang="en-US" sz="3200" dirty="0">
              <a:latin typeface="Handwriting - Dakota"/>
              <a:ea typeface="Handwriting - Dakota"/>
              <a:cs typeface="Handwriting - Dakota"/>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ctrTitle" idx="4294967295"/>
          </p:nvPr>
        </p:nvSpPr>
        <p:spPr>
          <a:xfrm>
            <a:off x="609600" y="1219200"/>
            <a:ext cx="7772400" cy="4243388"/>
          </a:xfrm>
        </p:spPr>
        <p:txBody>
          <a:bodyPr/>
          <a:lstStyle/>
          <a:p>
            <a:pPr algn="l" eaLnBrk="1" hangingPunct="1"/>
            <a:r>
              <a:rPr lang="en-US" sz="6000" b="1" smtClean="0">
                <a:latin typeface="Modern No. 20" pitchFamily="18" charset="0"/>
              </a:rPr>
              <a:t>			</a:t>
            </a:r>
            <a:br>
              <a:rPr lang="en-US" sz="6000" b="1" smtClean="0">
                <a:latin typeface="Modern No. 20" pitchFamily="18" charset="0"/>
              </a:rPr>
            </a:br>
            <a:r>
              <a:rPr lang="en-US" sz="6000" b="1" smtClean="0">
                <a:latin typeface="Modern No. 20" pitchFamily="18" charset="0"/>
              </a:rPr>
              <a:t/>
            </a:r>
            <a:br>
              <a:rPr lang="en-US" sz="6000" b="1" smtClean="0">
                <a:latin typeface="Modern No. 20" pitchFamily="18" charset="0"/>
              </a:rPr>
            </a:br>
            <a:r>
              <a:rPr lang="en-US" sz="6000" b="1" smtClean="0">
                <a:latin typeface="Modern No. 20" pitchFamily="18" charset="0"/>
              </a:rPr>
              <a:t>			</a:t>
            </a:r>
            <a:br>
              <a:rPr lang="en-US" sz="6000" b="1" smtClean="0">
                <a:latin typeface="Modern No. 20" pitchFamily="18" charset="0"/>
              </a:rPr>
            </a:br>
            <a:endParaRPr lang="en-US" sz="6000" b="1" smtClean="0">
              <a:latin typeface="Modern No. 20" pitchFamily="18" charset="0"/>
            </a:endParaRPr>
          </a:p>
        </p:txBody>
      </p:sp>
      <p:sp>
        <p:nvSpPr>
          <p:cNvPr id="25602" name="TextBox 3"/>
          <p:cNvSpPr txBox="1">
            <a:spLocks noChangeArrowheads="1"/>
          </p:cNvSpPr>
          <p:nvPr/>
        </p:nvSpPr>
        <p:spPr bwMode="auto">
          <a:xfrm>
            <a:off x="457200" y="381000"/>
            <a:ext cx="8458200" cy="4524315"/>
          </a:xfrm>
          <a:prstGeom prst="rect">
            <a:avLst/>
          </a:prstGeom>
          <a:noFill/>
          <a:ln w="9525">
            <a:noFill/>
            <a:miter lim="800000"/>
            <a:headEnd/>
            <a:tailEnd/>
          </a:ln>
        </p:spPr>
        <p:txBody>
          <a:bodyPr>
            <a:spAutoFit/>
          </a:bodyPr>
          <a:lstStyle/>
          <a:p>
            <a:pPr algn="ctr"/>
            <a:r>
              <a:rPr lang="en-US" sz="3200" dirty="0">
                <a:latin typeface="Handwriting - Dakota"/>
                <a:ea typeface="Handwriting - Dakota"/>
                <a:cs typeface="Handwriting - Dakota"/>
              </a:rPr>
              <a:t>Let’s look for examples of Ethos in </a:t>
            </a:r>
          </a:p>
          <a:p>
            <a:pPr algn="ctr"/>
            <a:r>
              <a:rPr lang="en-US" sz="3200" i="1" dirty="0">
                <a:latin typeface="Handwriting - Dakota"/>
                <a:ea typeface="Handwriting - Dakota"/>
                <a:cs typeface="Handwriting - Dakota"/>
              </a:rPr>
              <a:t>A Letter from a Birmingham Jail</a:t>
            </a:r>
          </a:p>
          <a:p>
            <a:endParaRPr lang="en-US" sz="3200" dirty="0">
              <a:latin typeface="Handwriting - Dakota"/>
              <a:ea typeface="Handwriting - Dakota"/>
              <a:cs typeface="Handwriting - Dakota"/>
            </a:endParaRPr>
          </a:p>
          <a:p>
            <a:r>
              <a:rPr lang="en-US" sz="3200" dirty="0">
                <a:latin typeface="Handwriting - Dakota"/>
                <a:ea typeface="Handwriting - Dakota"/>
                <a:cs typeface="Handwriting - Dakota"/>
              </a:rPr>
              <a:t>As we </a:t>
            </a:r>
            <a:r>
              <a:rPr lang="en-US" sz="3200" dirty="0" smtClean="0">
                <a:latin typeface="Handwriting - Dakota"/>
                <a:ea typeface="Handwriting - Dakota"/>
                <a:cs typeface="Handwriting - Dakota"/>
              </a:rPr>
              <a:t>read this first section, </a:t>
            </a:r>
            <a:r>
              <a:rPr lang="en-US" sz="3200" dirty="0">
                <a:latin typeface="Handwriting - Dakota"/>
                <a:ea typeface="Handwriting - Dakota"/>
                <a:cs typeface="Handwriting - Dakota"/>
              </a:rPr>
              <a:t>let’s highlight (or underline) lines in which King establishes his ethos or appeals to his audience’s </a:t>
            </a:r>
            <a:r>
              <a:rPr lang="en-US" sz="3200" dirty="0" smtClean="0">
                <a:latin typeface="Handwriting - Dakota"/>
                <a:ea typeface="Handwriting - Dakota"/>
                <a:cs typeface="Handwriting - Dakota"/>
              </a:rPr>
              <a:t>ethos and comment on the effect these examples have on his argument.</a:t>
            </a:r>
          </a:p>
          <a:p>
            <a:endParaRPr lang="en-US" sz="3200" dirty="0">
              <a:latin typeface="Handwriting - Dakota"/>
              <a:ea typeface="Handwriting - Dakota"/>
              <a:cs typeface="Handwriting - Dakota"/>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ctrTitle"/>
          </p:nvPr>
        </p:nvSpPr>
        <p:spPr>
          <a:xfrm>
            <a:off x="609600" y="1219200"/>
            <a:ext cx="7772400" cy="4243388"/>
          </a:xfrm>
        </p:spPr>
        <p:txBody>
          <a:bodyPr/>
          <a:lstStyle/>
          <a:p>
            <a:pPr algn="l" eaLnBrk="1" hangingPunct="1"/>
            <a:r>
              <a:rPr lang="en-US" sz="6000" b="1" dirty="0" smtClean="0">
                <a:latin typeface="Modern No. 20" pitchFamily="18" charset="0"/>
              </a:rPr>
              <a:t>			2. Logos</a:t>
            </a:r>
            <a:br>
              <a:rPr lang="en-US" sz="6000" b="1" dirty="0" smtClean="0">
                <a:latin typeface="Modern No. 20" pitchFamily="18" charset="0"/>
              </a:rPr>
            </a:br>
            <a:r>
              <a:rPr lang="en-US" sz="6000" b="1" dirty="0" smtClean="0">
                <a:latin typeface="Modern No. 20" pitchFamily="18" charset="0"/>
              </a:rPr>
              <a:t/>
            </a:r>
            <a:br>
              <a:rPr lang="en-US" sz="6000" b="1" dirty="0" smtClean="0">
                <a:latin typeface="Modern No. 20" pitchFamily="18" charset="0"/>
              </a:rPr>
            </a:br>
            <a:r>
              <a:rPr lang="en-US" sz="6000" b="1" dirty="0" smtClean="0">
                <a:latin typeface="Modern No. 20" pitchFamily="18" charset="0"/>
              </a:rPr>
              <a:t>			</a:t>
            </a:r>
            <a:br>
              <a:rPr lang="en-US" sz="6000" b="1" dirty="0" smtClean="0">
                <a:latin typeface="Modern No. 20" pitchFamily="18" charset="0"/>
              </a:rPr>
            </a:br>
            <a:endParaRPr lang="en-US" sz="6000" b="1" dirty="0" smtClean="0">
              <a:latin typeface="Modern No. 20" pitchFamily="18" charset="0"/>
            </a:endParaRPr>
          </a:p>
        </p:txBody>
      </p:sp>
      <p:sp>
        <p:nvSpPr>
          <p:cNvPr id="6" name="Subtitle 2"/>
          <p:cNvSpPr>
            <a:spLocks noGrp="1"/>
          </p:cNvSpPr>
          <p:nvPr>
            <p:ph type="subTitle" idx="1"/>
          </p:nvPr>
        </p:nvSpPr>
        <p:spPr>
          <a:xfrm>
            <a:off x="1752600" y="2476500"/>
            <a:ext cx="7162800" cy="1752600"/>
          </a:xfrm>
        </p:spPr>
        <p:txBody>
          <a:bodyPr rtlCol="0">
            <a:normAutofit/>
          </a:bodyPr>
          <a:lstStyle/>
          <a:p>
            <a:pPr algn="l" eaLnBrk="1" fontAlgn="auto" hangingPunct="1">
              <a:spcAft>
                <a:spcPts val="0"/>
              </a:spcAft>
              <a:buFont typeface="Arial"/>
              <a:buNone/>
              <a:defRPr/>
            </a:pPr>
            <a:r>
              <a:rPr lang="en-US" sz="2800" b="1" dirty="0" smtClean="0">
                <a:latin typeface="Handwriting - Dakota"/>
                <a:cs typeface="Handwriting - Dakota"/>
              </a:rPr>
              <a:t>appealing to logic</a:t>
            </a:r>
            <a:endParaRPr lang="en-US" sz="2800" b="1" dirty="0">
              <a:latin typeface="Handwriting - Dakota"/>
              <a:cs typeface="Handwriting - Dakota"/>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ctrTitle"/>
          </p:nvPr>
        </p:nvSpPr>
        <p:spPr>
          <a:xfrm>
            <a:off x="609600" y="1219200"/>
            <a:ext cx="7772400" cy="4243388"/>
          </a:xfrm>
        </p:spPr>
        <p:txBody>
          <a:bodyPr/>
          <a:lstStyle/>
          <a:p>
            <a:pPr algn="l" eaLnBrk="1" hangingPunct="1"/>
            <a:r>
              <a:rPr lang="en-US" sz="6000" b="1" smtClean="0">
                <a:latin typeface="Modern No. 20" pitchFamily="18" charset="0"/>
              </a:rPr>
              <a:t>			</a:t>
            </a:r>
            <a:br>
              <a:rPr lang="en-US" sz="6000" b="1" smtClean="0">
                <a:latin typeface="Modern No. 20" pitchFamily="18" charset="0"/>
              </a:rPr>
            </a:br>
            <a:r>
              <a:rPr lang="en-US" sz="6000" b="1" smtClean="0">
                <a:latin typeface="Modern No. 20" pitchFamily="18" charset="0"/>
              </a:rPr>
              <a:t/>
            </a:r>
            <a:br>
              <a:rPr lang="en-US" sz="6000" b="1" smtClean="0">
                <a:latin typeface="Modern No. 20" pitchFamily="18" charset="0"/>
              </a:rPr>
            </a:br>
            <a:r>
              <a:rPr lang="en-US" sz="6000" b="1" smtClean="0">
                <a:latin typeface="Modern No. 20" pitchFamily="18" charset="0"/>
              </a:rPr>
              <a:t>			</a:t>
            </a:r>
            <a:br>
              <a:rPr lang="en-US" sz="6000" b="1" smtClean="0">
                <a:latin typeface="Modern No. 20" pitchFamily="18" charset="0"/>
              </a:rPr>
            </a:br>
            <a:endParaRPr lang="en-US" sz="6000" b="1" smtClean="0">
              <a:latin typeface="Modern No. 20" pitchFamily="18" charset="0"/>
            </a:endParaRPr>
          </a:p>
        </p:txBody>
      </p:sp>
      <p:sp>
        <p:nvSpPr>
          <p:cNvPr id="40962" name="Subtitle 2"/>
          <p:cNvSpPr>
            <a:spLocks noGrp="1"/>
          </p:cNvSpPr>
          <p:nvPr>
            <p:ph type="subTitle" idx="1"/>
          </p:nvPr>
        </p:nvSpPr>
        <p:spPr>
          <a:xfrm>
            <a:off x="838200" y="990600"/>
            <a:ext cx="7696200" cy="2362200"/>
          </a:xfrm>
        </p:spPr>
        <p:txBody>
          <a:bodyPr/>
          <a:lstStyle/>
          <a:p>
            <a:pPr algn="l" eaLnBrk="1" hangingPunct="1">
              <a:buFontTx/>
              <a:buChar char="-"/>
            </a:pPr>
            <a:r>
              <a:rPr lang="en-US" sz="2800" b="1" dirty="0" smtClean="0">
                <a:solidFill>
                  <a:srgbClr val="FFFFFF"/>
                </a:solidFill>
                <a:latin typeface="Handwriting - Dakota"/>
                <a:ea typeface="Handwriting - Dakota"/>
                <a:cs typeface="Handwriting - Dakota"/>
              </a:rPr>
              <a:t>If… then… statements are attempts to make a logical argument</a:t>
            </a:r>
          </a:p>
          <a:p>
            <a:pPr algn="l" eaLnBrk="1" hangingPunct="1"/>
            <a:r>
              <a:rPr lang="en-US" sz="2800" b="1" dirty="0" smtClean="0">
                <a:solidFill>
                  <a:srgbClr val="FFFFFF"/>
                </a:solidFill>
                <a:latin typeface="Handwriting - Dakota"/>
                <a:ea typeface="Handwriting - Dakota"/>
                <a:cs typeface="Handwriting - Dakota"/>
              </a:rPr>
              <a:t>“If John can get a car, then I should get one, too!”</a:t>
            </a:r>
          </a:p>
          <a:p>
            <a:pPr algn="l" eaLnBrk="1" hangingPunct="1">
              <a:buFontTx/>
              <a:buChar char="-"/>
            </a:pPr>
            <a:r>
              <a:rPr lang="en-US" sz="2800" b="1" dirty="0" smtClean="0">
                <a:solidFill>
                  <a:srgbClr val="FFFFFF"/>
                </a:solidFill>
                <a:latin typeface="Handwriting - Dakota"/>
                <a:ea typeface="Handwriting - Dakota"/>
                <a:cs typeface="Handwriting - Dakota"/>
              </a:rPr>
              <a:t>If you’ve ever used statistics in your writing</a:t>
            </a:r>
          </a:p>
          <a:p>
            <a:pPr algn="l" eaLnBrk="1" hangingPunct="1"/>
            <a:r>
              <a:rPr lang="en-US" sz="2800" b="1" dirty="0" smtClean="0">
                <a:solidFill>
                  <a:srgbClr val="FFFFFF"/>
                </a:solidFill>
                <a:latin typeface="Handwriting - Dakota"/>
                <a:ea typeface="Handwriting - Dakota"/>
                <a:cs typeface="Handwriting - Dakota"/>
              </a:rPr>
              <a:t>“Studies show that America now has more obese citizens than ever.”</a:t>
            </a:r>
          </a:p>
          <a:p>
            <a:pPr algn="l" eaLnBrk="1" hangingPunct="1">
              <a:buFontTx/>
              <a:buChar char="-"/>
            </a:pPr>
            <a:r>
              <a:rPr lang="en-US" sz="2800" b="1" dirty="0" smtClean="0">
                <a:solidFill>
                  <a:srgbClr val="FFFFFF"/>
                </a:solidFill>
                <a:latin typeface="Handwriting - Dakota"/>
                <a:ea typeface="Handwriting - Dakota"/>
                <a:cs typeface="Handwriting - Dakota"/>
              </a:rPr>
              <a:t>Using anecdotes to back up your points</a:t>
            </a:r>
          </a:p>
          <a:p>
            <a:pPr algn="l" eaLnBrk="1" hangingPunct="1"/>
            <a:r>
              <a:rPr lang="en-US" sz="2800" b="1" dirty="0" smtClean="0">
                <a:solidFill>
                  <a:srgbClr val="FFFFFF"/>
                </a:solidFill>
                <a:latin typeface="Handwriting - Dakota"/>
                <a:ea typeface="Handwriting - Dakota"/>
                <a:cs typeface="Handwriting - Dakota"/>
              </a:rPr>
              <a:t>“Not all students can handle balancing school and a job, take my friend Bill…”</a:t>
            </a:r>
          </a:p>
        </p:txBody>
      </p:sp>
      <p:sp>
        <p:nvSpPr>
          <p:cNvPr id="40963" name="TextBox 3"/>
          <p:cNvSpPr txBox="1">
            <a:spLocks noChangeArrowheads="1"/>
          </p:cNvSpPr>
          <p:nvPr/>
        </p:nvSpPr>
        <p:spPr bwMode="auto">
          <a:xfrm>
            <a:off x="1905000" y="304800"/>
            <a:ext cx="5057775" cy="460375"/>
          </a:xfrm>
          <a:prstGeom prst="rect">
            <a:avLst/>
          </a:prstGeom>
          <a:noFill/>
          <a:ln w="9525">
            <a:noFill/>
            <a:miter lim="800000"/>
            <a:headEnd/>
            <a:tailEnd/>
          </a:ln>
        </p:spPr>
        <p:txBody>
          <a:bodyPr wrap="none">
            <a:spAutoFit/>
          </a:bodyPr>
          <a:lstStyle/>
          <a:p>
            <a:r>
              <a:rPr lang="en-US" sz="2400" dirty="0">
                <a:latin typeface="Handwriting - Dakota"/>
                <a:ea typeface="Handwriting - Dakota"/>
                <a:cs typeface="Handwriting - Dakota"/>
              </a:rPr>
              <a:t>How you’re familiar with Logos</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90600"/>
            <a:ext cx="7772400" cy="2617788"/>
          </a:xfrm>
        </p:spPr>
        <p:txBody>
          <a:bodyPr rtlCol="0">
            <a:normAutofit fontScale="90000"/>
          </a:bodyPr>
          <a:lstStyle/>
          <a:p>
            <a:pPr algn="l" eaLnBrk="1" fontAlgn="auto" hangingPunct="1">
              <a:spcAft>
                <a:spcPts val="0"/>
              </a:spcAft>
              <a:defRPr/>
            </a:pPr>
            <a:r>
              <a:rPr lang="en-US" sz="6000" b="1" dirty="0" smtClean="0">
                <a:latin typeface="Modern No. 20"/>
                <a:cs typeface="Modern No. 20"/>
              </a:rPr>
              <a:t>			</a:t>
            </a:r>
            <a:br>
              <a:rPr lang="en-US" sz="6000" b="1" dirty="0" smtClean="0">
                <a:latin typeface="Modern No. 20"/>
                <a:cs typeface="Modern No. 20"/>
              </a:rPr>
            </a:br>
            <a:r>
              <a:rPr lang="en-US" sz="6000" b="1" dirty="0" smtClean="0">
                <a:latin typeface="Modern No. 20"/>
                <a:cs typeface="Modern No. 20"/>
              </a:rPr>
              <a:t/>
            </a:r>
            <a:br>
              <a:rPr lang="en-US" sz="6000" b="1" dirty="0" smtClean="0">
                <a:latin typeface="Modern No. 20"/>
                <a:cs typeface="Modern No. 20"/>
              </a:rPr>
            </a:br>
            <a:r>
              <a:rPr lang="en-US" sz="6000" b="1" dirty="0" smtClean="0">
                <a:latin typeface="Modern No. 20"/>
                <a:cs typeface="Modern No. 20"/>
              </a:rPr>
              <a:t>					</a:t>
            </a:r>
            <a:br>
              <a:rPr lang="en-US" sz="6000" b="1" dirty="0" smtClean="0">
                <a:latin typeface="Modern No. 20"/>
                <a:cs typeface="Modern No. 20"/>
              </a:rPr>
            </a:br>
            <a:endParaRPr lang="en-US" sz="6000" b="1" dirty="0">
              <a:latin typeface="Modern No. 20"/>
              <a:cs typeface="Modern No. 20"/>
            </a:endParaRPr>
          </a:p>
        </p:txBody>
      </p:sp>
      <p:sp>
        <p:nvSpPr>
          <p:cNvPr id="41986" name="Subtitle 2"/>
          <p:cNvSpPr>
            <a:spLocks noGrp="1"/>
          </p:cNvSpPr>
          <p:nvPr>
            <p:ph type="subTitle" idx="1"/>
          </p:nvPr>
        </p:nvSpPr>
        <p:spPr>
          <a:xfrm>
            <a:off x="228600" y="990600"/>
            <a:ext cx="8686800" cy="6705600"/>
          </a:xfrm>
        </p:spPr>
        <p:txBody>
          <a:bodyPr/>
          <a:lstStyle/>
          <a:p>
            <a:pPr algn="l" eaLnBrk="1" hangingPunct="1"/>
            <a:r>
              <a:rPr lang="en-US" sz="2800" b="1" dirty="0" smtClean="0">
                <a:solidFill>
                  <a:srgbClr val="FFFFFF"/>
                </a:solidFill>
                <a:latin typeface="Handwriting - Dakota"/>
                <a:ea typeface="Handwriting - Dakota"/>
                <a:cs typeface="Handwriting - Dakota"/>
              </a:rPr>
              <a:t>A writer/speaker is drawing on logos, or logic, when they…</a:t>
            </a:r>
          </a:p>
          <a:p>
            <a:pPr algn="l" eaLnBrk="1" hangingPunct="1"/>
            <a:r>
              <a:rPr lang="en-US" sz="2800" b="1" dirty="0" smtClean="0">
                <a:solidFill>
                  <a:srgbClr val="FFFFFF"/>
                </a:solidFill>
                <a:latin typeface="Handwriting - Dakota"/>
                <a:ea typeface="Handwriting - Dakota"/>
                <a:cs typeface="Handwriting - Dakota"/>
              </a:rPr>
              <a:t>-Use examples from history, current events, or personal anecdotes*</a:t>
            </a:r>
          </a:p>
          <a:p>
            <a:pPr algn="l" eaLnBrk="1" hangingPunct="1"/>
            <a:r>
              <a:rPr lang="en-US" sz="2800" b="1" dirty="0" smtClean="0">
                <a:solidFill>
                  <a:srgbClr val="FFFFFF"/>
                </a:solidFill>
                <a:latin typeface="Handwriting - Dakota"/>
                <a:ea typeface="Handwriting - Dakota"/>
                <a:cs typeface="Handwriting - Dakota"/>
              </a:rPr>
              <a:t>“History shows that America has never been able to deport all of its undocumented workers…”</a:t>
            </a:r>
          </a:p>
          <a:p>
            <a:pPr algn="l" eaLnBrk="1" hangingPunct="1"/>
            <a:r>
              <a:rPr lang="en-US" sz="2400" b="1" dirty="0" smtClean="0">
                <a:solidFill>
                  <a:srgbClr val="FFFFFF"/>
                </a:solidFill>
                <a:latin typeface="Handwriting - Dakota"/>
                <a:ea typeface="Handwriting - Dakota"/>
                <a:cs typeface="Handwriting - Dakota"/>
              </a:rPr>
              <a:t>*</a:t>
            </a:r>
            <a:r>
              <a:rPr lang="en-US" sz="2400" b="1" u="sng" dirty="0" smtClean="0">
                <a:solidFill>
                  <a:srgbClr val="FFFFFF"/>
                </a:solidFill>
                <a:latin typeface="Handwriting - Dakota"/>
                <a:ea typeface="Handwriting - Dakota"/>
                <a:cs typeface="Handwriting - Dakota"/>
              </a:rPr>
              <a:t>Anecdote</a:t>
            </a:r>
            <a:r>
              <a:rPr lang="en-US" sz="2400" b="1" dirty="0" smtClean="0">
                <a:solidFill>
                  <a:srgbClr val="FFFFFF"/>
                </a:solidFill>
                <a:latin typeface="Handwriting - Dakota"/>
                <a:ea typeface="Handwriting - Dakota"/>
                <a:cs typeface="Handwriting - Dakota"/>
              </a:rPr>
              <a:t>= a story from one’s own personal experience</a:t>
            </a:r>
          </a:p>
          <a:p>
            <a:pPr algn="l" eaLnBrk="1" hangingPunct="1"/>
            <a:r>
              <a:rPr lang="en-US" sz="2800" b="1" dirty="0" smtClean="0">
                <a:solidFill>
                  <a:srgbClr val="FFFFFF"/>
                </a:solidFill>
                <a:latin typeface="Handwriting - Dakota"/>
                <a:ea typeface="Handwriting - Dakota"/>
                <a:cs typeface="Handwriting - Dakota"/>
              </a:rPr>
              <a:t>-Posit logical, hard-to-refute statements:</a:t>
            </a:r>
          </a:p>
          <a:p>
            <a:pPr algn="l" eaLnBrk="1" hangingPunct="1"/>
            <a:r>
              <a:rPr lang="en-US" sz="2800" b="1" dirty="0" smtClean="0">
                <a:solidFill>
                  <a:srgbClr val="FFFFFF"/>
                </a:solidFill>
                <a:latin typeface="Handwriting - Dakota"/>
                <a:ea typeface="Handwriting - Dakota"/>
                <a:cs typeface="Handwriting - Dakota"/>
              </a:rPr>
              <a:t>“If we haven’t been able to do that in the past, how could we be able to now?”</a:t>
            </a:r>
          </a:p>
          <a:p>
            <a:pPr algn="l" eaLnBrk="1" hangingPunct="1">
              <a:buFontTx/>
              <a:buChar char="-"/>
            </a:pPr>
            <a:endParaRPr lang="en-US" sz="2800" b="1" dirty="0" smtClean="0">
              <a:solidFill>
                <a:srgbClr val="FFFFFF"/>
              </a:solidFill>
              <a:latin typeface="Handwriting - Dakota"/>
              <a:ea typeface="Handwriting - Dakota"/>
              <a:cs typeface="Handwriting - Dakota"/>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90600"/>
            <a:ext cx="7772400" cy="2617788"/>
          </a:xfrm>
        </p:spPr>
        <p:txBody>
          <a:bodyPr rtlCol="0">
            <a:normAutofit fontScale="90000"/>
          </a:bodyPr>
          <a:lstStyle/>
          <a:p>
            <a:pPr algn="l" eaLnBrk="1" fontAlgn="auto" hangingPunct="1">
              <a:spcAft>
                <a:spcPts val="0"/>
              </a:spcAft>
              <a:defRPr/>
            </a:pPr>
            <a:r>
              <a:rPr lang="en-US" sz="6000" b="1" dirty="0" smtClean="0">
                <a:latin typeface="Modern No. 20"/>
                <a:cs typeface="Modern No. 20"/>
              </a:rPr>
              <a:t>			</a:t>
            </a:r>
            <a:br>
              <a:rPr lang="en-US" sz="6000" b="1" dirty="0" smtClean="0">
                <a:latin typeface="Modern No. 20"/>
                <a:cs typeface="Modern No. 20"/>
              </a:rPr>
            </a:br>
            <a:r>
              <a:rPr lang="en-US" sz="6000" b="1" dirty="0" smtClean="0">
                <a:latin typeface="Modern No. 20"/>
                <a:cs typeface="Modern No. 20"/>
              </a:rPr>
              <a:t/>
            </a:r>
            <a:br>
              <a:rPr lang="en-US" sz="6000" b="1" dirty="0" smtClean="0">
                <a:latin typeface="Modern No. 20"/>
                <a:cs typeface="Modern No. 20"/>
              </a:rPr>
            </a:br>
            <a:r>
              <a:rPr lang="en-US" sz="6000" b="1" dirty="0" smtClean="0">
                <a:latin typeface="Modern No. 20"/>
                <a:cs typeface="Modern No. 20"/>
              </a:rPr>
              <a:t>					</a:t>
            </a:r>
            <a:br>
              <a:rPr lang="en-US" sz="6000" b="1" dirty="0" smtClean="0">
                <a:latin typeface="Modern No. 20"/>
                <a:cs typeface="Modern No. 20"/>
              </a:rPr>
            </a:br>
            <a:endParaRPr lang="en-US" sz="6000" b="1" dirty="0">
              <a:latin typeface="Modern No. 20"/>
              <a:cs typeface="Modern No. 20"/>
            </a:endParaRPr>
          </a:p>
        </p:txBody>
      </p:sp>
      <p:sp>
        <p:nvSpPr>
          <p:cNvPr id="41986" name="Subtitle 2"/>
          <p:cNvSpPr>
            <a:spLocks noGrp="1"/>
          </p:cNvSpPr>
          <p:nvPr>
            <p:ph type="subTitle" idx="1"/>
          </p:nvPr>
        </p:nvSpPr>
        <p:spPr>
          <a:xfrm>
            <a:off x="228600" y="152400"/>
            <a:ext cx="8686800" cy="6705600"/>
          </a:xfrm>
        </p:spPr>
        <p:txBody>
          <a:bodyPr/>
          <a:lstStyle/>
          <a:p>
            <a:pPr algn="l" eaLnBrk="1" hangingPunct="1"/>
            <a:r>
              <a:rPr lang="en-US" sz="2800" b="1" dirty="0" smtClean="0">
                <a:solidFill>
                  <a:srgbClr val="FFFFFF"/>
                </a:solidFill>
                <a:latin typeface="Handwriting - Dakota"/>
                <a:ea typeface="Handwriting - Dakota"/>
                <a:cs typeface="Handwriting - Dakota"/>
              </a:rPr>
              <a:t>A writer/speaker is drawing on logos, or logic, when they…</a:t>
            </a:r>
          </a:p>
          <a:p>
            <a:pPr algn="l" eaLnBrk="1" hangingPunct="1"/>
            <a:r>
              <a:rPr lang="en-US" sz="2800" b="1" dirty="0" smtClean="0">
                <a:solidFill>
                  <a:srgbClr val="FFFFFF"/>
                </a:solidFill>
                <a:latin typeface="Handwriting - Dakota"/>
                <a:ea typeface="Handwriting - Dakota"/>
                <a:cs typeface="Handwriting - Dakota"/>
              </a:rPr>
              <a:t>-Use concessions </a:t>
            </a:r>
            <a:r>
              <a:rPr lang="en-US" sz="2800" b="1" dirty="0" smtClean="0">
                <a:solidFill>
                  <a:srgbClr val="FFFFFF"/>
                </a:solidFill>
                <a:latin typeface="Handwriting - Dakota"/>
                <a:ea typeface="Handwriting - Dakota"/>
                <a:cs typeface="Handwriting - Dakota"/>
              </a:rPr>
              <a:t>to </a:t>
            </a:r>
            <a:r>
              <a:rPr lang="en-US" sz="2800" b="1" dirty="0" smtClean="0">
                <a:solidFill>
                  <a:srgbClr val="FFFFFF"/>
                </a:solidFill>
                <a:latin typeface="Handwriting - Dakota"/>
                <a:ea typeface="Handwriting - Dakota"/>
                <a:cs typeface="Handwriting - Dakota"/>
              </a:rPr>
              <a:t>address questions and counter points.</a:t>
            </a:r>
          </a:p>
          <a:p>
            <a:pPr algn="l" eaLnBrk="1" hangingPunct="1"/>
            <a:r>
              <a:rPr lang="en-US" sz="2400" b="1" u="sng" dirty="0" smtClean="0">
                <a:solidFill>
                  <a:srgbClr val="FFFFFF"/>
                </a:solidFill>
                <a:latin typeface="Handwriting - Dakota"/>
                <a:ea typeface="Handwriting - Dakota"/>
                <a:cs typeface="Handwriting - Dakota"/>
              </a:rPr>
              <a:t>Concession</a:t>
            </a:r>
            <a:r>
              <a:rPr lang="en-US" sz="2400" b="1" dirty="0" smtClean="0">
                <a:solidFill>
                  <a:srgbClr val="FFFFFF"/>
                </a:solidFill>
                <a:latin typeface="Handwriting - Dakota"/>
                <a:ea typeface="Handwriting - Dakota"/>
                <a:cs typeface="Handwriting - Dakota"/>
              </a:rPr>
              <a:t>= when a writer acknowledges a counterpoint or question that their audience </a:t>
            </a:r>
            <a:r>
              <a:rPr lang="en-US" sz="2400" b="1" dirty="0" smtClean="0">
                <a:solidFill>
                  <a:srgbClr val="FFFFFF"/>
                </a:solidFill>
                <a:latin typeface="Handwriting - Dakota"/>
                <a:ea typeface="Handwriting - Dakota"/>
                <a:cs typeface="Handwriting - Dakota"/>
              </a:rPr>
              <a:t>. Also known as anticipating reader concerns or objections</a:t>
            </a:r>
          </a:p>
          <a:p>
            <a:pPr algn="l" eaLnBrk="1" hangingPunct="1"/>
            <a:endParaRPr lang="en-US" sz="2400" b="1" u="sng" dirty="0">
              <a:solidFill>
                <a:srgbClr val="FFFFFF"/>
              </a:solidFill>
              <a:latin typeface="Handwriting - Dakota"/>
              <a:ea typeface="Handwriting - Dakota"/>
              <a:cs typeface="Handwriting - Dakota"/>
            </a:endParaRPr>
          </a:p>
          <a:p>
            <a:pPr algn="l" eaLnBrk="1" hangingPunct="1"/>
            <a:r>
              <a:rPr lang="en-US" sz="2400" b="1" u="sng" dirty="0" smtClean="0">
                <a:solidFill>
                  <a:srgbClr val="FFFFFF"/>
                </a:solidFill>
                <a:latin typeface="Handwriting - Dakota"/>
                <a:ea typeface="Handwriting - Dakota"/>
                <a:cs typeface="Handwriting - Dakota"/>
              </a:rPr>
              <a:t>Counterpoint</a:t>
            </a:r>
            <a:r>
              <a:rPr lang="en-US" sz="2400" b="1" dirty="0" smtClean="0">
                <a:solidFill>
                  <a:srgbClr val="FFFFFF"/>
                </a:solidFill>
                <a:latin typeface="Handwriting - Dakota"/>
                <a:ea typeface="Handwriting - Dakota"/>
                <a:cs typeface="Handwriting - Dakota"/>
              </a:rPr>
              <a:t>= a point that refutes or challenges what someone is trying to argue. </a:t>
            </a:r>
            <a:r>
              <a:rPr lang="en-US" sz="2400" b="1" dirty="0" smtClean="0">
                <a:solidFill>
                  <a:srgbClr val="FFFFFF"/>
                </a:solidFill>
                <a:latin typeface="Handwriting - Dakota"/>
                <a:ea typeface="Handwriting - Dakota"/>
                <a:cs typeface="Handwriting - Dakota"/>
              </a:rPr>
              <a:t>Also called a rebuttal or counterargument to an </a:t>
            </a:r>
            <a:r>
              <a:rPr lang="en-US" sz="2400" b="1" smtClean="0">
                <a:solidFill>
                  <a:srgbClr val="FFFFFF"/>
                </a:solidFill>
                <a:latin typeface="Handwriting - Dakota"/>
                <a:ea typeface="Handwriting - Dakota"/>
                <a:cs typeface="Handwriting - Dakota"/>
              </a:rPr>
              <a:t>anticipated objection.</a:t>
            </a:r>
            <a:endParaRPr lang="en-US" sz="2400" b="1" dirty="0" smtClean="0">
              <a:solidFill>
                <a:srgbClr val="FFFFFF"/>
              </a:solidFill>
              <a:latin typeface="Handwriting - Dakota"/>
              <a:ea typeface="Handwriting - Dakota"/>
              <a:cs typeface="Handwriting - Dakota"/>
            </a:endParaRPr>
          </a:p>
          <a:p>
            <a:pPr algn="l" eaLnBrk="1" hangingPunct="1"/>
            <a:r>
              <a:rPr lang="en-US" sz="2800" b="1" dirty="0" smtClean="0">
                <a:solidFill>
                  <a:srgbClr val="FFFFFF"/>
                </a:solidFill>
                <a:latin typeface="Handwriting - Dakota"/>
                <a:ea typeface="Handwriting - Dakota"/>
                <a:cs typeface="Handwriting - Dakota"/>
              </a:rPr>
              <a:t>“While you may be thinking that things have changed since this study, according to my research, the surprising truth is that…”</a:t>
            </a:r>
          </a:p>
          <a:p>
            <a:pPr algn="l" eaLnBrk="1" hangingPunct="1">
              <a:buFontTx/>
              <a:buChar char="-"/>
            </a:pPr>
            <a:endParaRPr lang="en-US" sz="2800" b="1" dirty="0" smtClean="0">
              <a:solidFill>
                <a:srgbClr val="FFFFFF"/>
              </a:solidFill>
              <a:latin typeface="Handwriting - Dakota"/>
              <a:ea typeface="Handwriting - Dakota"/>
              <a:cs typeface="Handwriting - Dakota"/>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90600"/>
            <a:ext cx="7772400" cy="2617788"/>
          </a:xfrm>
        </p:spPr>
        <p:txBody>
          <a:bodyPr rtlCol="0">
            <a:normAutofit fontScale="90000"/>
          </a:bodyPr>
          <a:lstStyle/>
          <a:p>
            <a:pPr algn="l" eaLnBrk="1" fontAlgn="auto" hangingPunct="1">
              <a:spcAft>
                <a:spcPts val="0"/>
              </a:spcAft>
              <a:defRPr/>
            </a:pPr>
            <a:r>
              <a:rPr lang="en-US" sz="6000" b="1" dirty="0" smtClean="0">
                <a:latin typeface="Modern No. 20"/>
                <a:cs typeface="Modern No. 20"/>
              </a:rPr>
              <a:t>			</a:t>
            </a:r>
            <a:br>
              <a:rPr lang="en-US" sz="6000" b="1" dirty="0" smtClean="0">
                <a:latin typeface="Modern No. 20"/>
                <a:cs typeface="Modern No. 20"/>
              </a:rPr>
            </a:br>
            <a:r>
              <a:rPr lang="en-US" sz="6000" b="1" dirty="0" smtClean="0">
                <a:latin typeface="Modern No. 20"/>
                <a:cs typeface="Modern No. 20"/>
              </a:rPr>
              <a:t/>
            </a:r>
            <a:br>
              <a:rPr lang="en-US" sz="6000" b="1" dirty="0" smtClean="0">
                <a:latin typeface="Modern No. 20"/>
                <a:cs typeface="Modern No. 20"/>
              </a:rPr>
            </a:br>
            <a:r>
              <a:rPr lang="en-US" sz="6000" b="1" dirty="0" smtClean="0">
                <a:latin typeface="Modern No. 20"/>
                <a:cs typeface="Modern No. 20"/>
              </a:rPr>
              <a:t>					</a:t>
            </a:r>
            <a:br>
              <a:rPr lang="en-US" sz="6000" b="1" dirty="0" smtClean="0">
                <a:latin typeface="Modern No. 20"/>
                <a:cs typeface="Modern No. 20"/>
              </a:rPr>
            </a:br>
            <a:endParaRPr lang="en-US" sz="6000" b="1" dirty="0">
              <a:latin typeface="Modern No. 20"/>
              <a:cs typeface="Modern No. 20"/>
            </a:endParaRPr>
          </a:p>
        </p:txBody>
      </p:sp>
      <p:sp>
        <p:nvSpPr>
          <p:cNvPr id="41986" name="Subtitle 2"/>
          <p:cNvSpPr>
            <a:spLocks noGrp="1"/>
          </p:cNvSpPr>
          <p:nvPr>
            <p:ph type="subTitle" idx="1"/>
          </p:nvPr>
        </p:nvSpPr>
        <p:spPr>
          <a:xfrm>
            <a:off x="228600" y="990600"/>
            <a:ext cx="8686800" cy="6705600"/>
          </a:xfrm>
        </p:spPr>
        <p:txBody>
          <a:bodyPr/>
          <a:lstStyle/>
          <a:p>
            <a:pPr algn="l" eaLnBrk="1" hangingPunct="1"/>
            <a:r>
              <a:rPr lang="en-US" sz="2800" b="1" dirty="0" smtClean="0">
                <a:solidFill>
                  <a:srgbClr val="FFFFFF"/>
                </a:solidFill>
                <a:latin typeface="Handwriting - Dakota"/>
                <a:ea typeface="Handwriting - Dakota"/>
                <a:cs typeface="Handwriting - Dakota"/>
              </a:rPr>
              <a:t>A writer/speaker is drawing on logos, or logic, when they…</a:t>
            </a:r>
          </a:p>
          <a:p>
            <a:pPr algn="l" eaLnBrk="1" hangingPunct="1"/>
            <a:r>
              <a:rPr lang="en-US" sz="2800" b="1" dirty="0" smtClean="0">
                <a:solidFill>
                  <a:srgbClr val="FFFFFF"/>
                </a:solidFill>
                <a:latin typeface="Handwriting - Dakota"/>
                <a:ea typeface="Handwriting - Dakota"/>
                <a:cs typeface="Handwriting - Dakota"/>
              </a:rPr>
              <a:t>-Cite learned people, authoritative studies, or proven statistics</a:t>
            </a:r>
          </a:p>
          <a:p>
            <a:pPr algn="l" eaLnBrk="1" hangingPunct="1"/>
            <a:r>
              <a:rPr lang="en-US" sz="2800" b="1" dirty="0" smtClean="0">
                <a:solidFill>
                  <a:srgbClr val="FFFFFF"/>
                </a:solidFill>
                <a:latin typeface="Handwriting - Dakota"/>
                <a:ea typeface="Handwriting - Dakota"/>
                <a:cs typeface="Handwriting - Dakota"/>
              </a:rPr>
              <a:t>“Harvard Law professor Sean Dumbledore agrees that it is impossible to deport all undocumented workers”</a:t>
            </a:r>
          </a:p>
          <a:p>
            <a:pPr algn="l" eaLnBrk="1" hangingPunct="1">
              <a:buFontTx/>
              <a:buChar char="-"/>
            </a:pPr>
            <a:endParaRPr lang="en-US" sz="2800" b="1" dirty="0" smtClean="0">
              <a:solidFill>
                <a:srgbClr val="FFFFFF"/>
              </a:solidFill>
              <a:latin typeface="Handwriting - Dakota"/>
              <a:ea typeface="Handwriting - Dakota"/>
              <a:cs typeface="Handwriting - Dakota"/>
            </a:endParaRPr>
          </a:p>
        </p:txBody>
      </p:sp>
      <p:sp>
        <p:nvSpPr>
          <p:cNvPr id="3" name="TextBox 2"/>
          <p:cNvSpPr txBox="1"/>
          <p:nvPr/>
        </p:nvSpPr>
        <p:spPr>
          <a:xfrm>
            <a:off x="-2116667" y="5489222"/>
            <a:ext cx="184666" cy="369332"/>
          </a:xfrm>
          <a:prstGeom prst="rect">
            <a:avLst/>
          </a:prstGeom>
          <a:noFill/>
        </p:spPr>
        <p:txBody>
          <a:bodyPr wrap="none" rtlCol="0">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90600"/>
            <a:ext cx="7772400" cy="2617788"/>
          </a:xfrm>
        </p:spPr>
        <p:txBody>
          <a:bodyPr rtlCol="0">
            <a:normAutofit fontScale="90000"/>
          </a:bodyPr>
          <a:lstStyle/>
          <a:p>
            <a:pPr algn="l" eaLnBrk="1" fontAlgn="auto" hangingPunct="1">
              <a:spcAft>
                <a:spcPts val="0"/>
              </a:spcAft>
              <a:defRPr/>
            </a:pPr>
            <a:r>
              <a:rPr lang="en-US" sz="6000" b="1" dirty="0" smtClean="0">
                <a:latin typeface="Modern No. 20"/>
                <a:cs typeface="Modern No. 20"/>
              </a:rPr>
              <a:t>			</a:t>
            </a:r>
            <a:br>
              <a:rPr lang="en-US" sz="6000" b="1" dirty="0" smtClean="0">
                <a:latin typeface="Modern No. 20"/>
                <a:cs typeface="Modern No. 20"/>
              </a:rPr>
            </a:br>
            <a:r>
              <a:rPr lang="en-US" sz="6000" b="1" dirty="0" smtClean="0">
                <a:latin typeface="Modern No. 20"/>
                <a:cs typeface="Modern No. 20"/>
              </a:rPr>
              <a:t/>
            </a:r>
            <a:br>
              <a:rPr lang="en-US" sz="6000" b="1" dirty="0" smtClean="0">
                <a:latin typeface="Modern No. 20"/>
                <a:cs typeface="Modern No. 20"/>
              </a:rPr>
            </a:br>
            <a:r>
              <a:rPr lang="en-US" sz="6000" b="1" dirty="0" smtClean="0">
                <a:latin typeface="Modern No. 20"/>
                <a:cs typeface="Modern No. 20"/>
              </a:rPr>
              <a:t>					</a:t>
            </a:r>
            <a:br>
              <a:rPr lang="en-US" sz="6000" b="1" dirty="0" smtClean="0">
                <a:latin typeface="Modern No. 20"/>
                <a:cs typeface="Modern No. 20"/>
              </a:rPr>
            </a:br>
            <a:endParaRPr lang="en-US" sz="6000" b="1" dirty="0">
              <a:latin typeface="Modern No. 20"/>
              <a:cs typeface="Modern No. 20"/>
            </a:endParaRPr>
          </a:p>
        </p:txBody>
      </p:sp>
      <p:sp>
        <p:nvSpPr>
          <p:cNvPr id="41986" name="Subtitle 2"/>
          <p:cNvSpPr>
            <a:spLocks noGrp="1"/>
          </p:cNvSpPr>
          <p:nvPr>
            <p:ph type="subTitle" idx="1"/>
          </p:nvPr>
        </p:nvSpPr>
        <p:spPr>
          <a:xfrm>
            <a:off x="228600" y="990600"/>
            <a:ext cx="8686800" cy="6705600"/>
          </a:xfrm>
        </p:spPr>
        <p:txBody>
          <a:bodyPr/>
          <a:lstStyle/>
          <a:p>
            <a:pPr algn="l" eaLnBrk="1" hangingPunct="1"/>
            <a:r>
              <a:rPr lang="en-US" sz="2800" b="1" dirty="0" smtClean="0">
                <a:solidFill>
                  <a:srgbClr val="FFFFFF"/>
                </a:solidFill>
                <a:latin typeface="Handwriting - Dakota"/>
                <a:ea typeface="Handwriting - Dakota"/>
                <a:cs typeface="Handwriting - Dakota"/>
              </a:rPr>
              <a:t>A writer/speaker is drawing on logos, or logic, when they…</a:t>
            </a:r>
          </a:p>
          <a:p>
            <a:pPr algn="l" eaLnBrk="1" hangingPunct="1"/>
            <a:r>
              <a:rPr lang="en-US" sz="2800" b="1" dirty="0" smtClean="0">
                <a:solidFill>
                  <a:srgbClr val="FFFFFF"/>
                </a:solidFill>
                <a:latin typeface="Handwriting - Dakota"/>
                <a:ea typeface="Handwriting - Dakota"/>
                <a:cs typeface="Handwriting - Dakota"/>
              </a:rPr>
              <a:t>-Use rhetorical questions to develop a point</a:t>
            </a:r>
          </a:p>
          <a:p>
            <a:pPr algn="l" eaLnBrk="1" hangingPunct="1"/>
            <a:r>
              <a:rPr lang="en-US" sz="2800" b="1" dirty="0" smtClean="0">
                <a:solidFill>
                  <a:srgbClr val="FFFFFF"/>
                </a:solidFill>
                <a:latin typeface="Handwriting - Dakota"/>
                <a:ea typeface="Handwriting - Dakota"/>
                <a:cs typeface="Handwriting - Dakota"/>
              </a:rPr>
              <a:t>“How is the government supposed to send that many people back to their countries of origin?”</a:t>
            </a:r>
          </a:p>
          <a:p>
            <a:pPr algn="l" eaLnBrk="1" hangingPunct="1">
              <a:buFontTx/>
              <a:buChar char="-"/>
            </a:pPr>
            <a:endParaRPr lang="en-US" sz="2800" b="1" dirty="0" smtClean="0">
              <a:solidFill>
                <a:srgbClr val="FFFFFF"/>
              </a:solidFill>
              <a:latin typeface="Handwriting - Dakota"/>
              <a:ea typeface="Handwriting - Dakota"/>
              <a:cs typeface="Handwriting - Dakota"/>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685800" y="1395413"/>
            <a:ext cx="7772400" cy="1470025"/>
          </a:xfrm>
        </p:spPr>
        <p:txBody>
          <a:bodyPr/>
          <a:lstStyle/>
          <a:p>
            <a:pPr eaLnBrk="1" hangingPunct="1"/>
            <a:r>
              <a:rPr lang="en-US" sz="6000" b="1" smtClean="0">
                <a:latin typeface="Modern No. 20" pitchFamily="18" charset="0"/>
              </a:rPr>
              <a:t>Rhetoric</a:t>
            </a:r>
          </a:p>
        </p:txBody>
      </p:sp>
      <p:sp>
        <p:nvSpPr>
          <p:cNvPr id="15362" name="Subtitle 2"/>
          <p:cNvSpPr>
            <a:spLocks noGrp="1"/>
          </p:cNvSpPr>
          <p:nvPr>
            <p:ph type="subTitle" idx="1"/>
          </p:nvPr>
        </p:nvSpPr>
        <p:spPr>
          <a:xfrm>
            <a:off x="1371600" y="3352800"/>
            <a:ext cx="6400800" cy="1752600"/>
          </a:xfrm>
        </p:spPr>
        <p:txBody>
          <a:bodyPr/>
          <a:lstStyle/>
          <a:p>
            <a:pPr eaLnBrk="1" hangingPunct="1"/>
            <a:r>
              <a:rPr lang="en-US" b="1" smtClean="0">
                <a:solidFill>
                  <a:srgbClr val="FFFFFF"/>
                </a:solidFill>
                <a:latin typeface="Handwriting - Dakota"/>
                <a:ea typeface="Handwriting - Dakota"/>
                <a:cs typeface="Handwriting - Dakota"/>
              </a:rPr>
              <a:t>the art of using language to persuade</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457200" y="1295400"/>
            <a:ext cx="8458200" cy="4524315"/>
          </a:xfrm>
          <a:prstGeom prst="rect">
            <a:avLst/>
          </a:prstGeom>
          <a:noFill/>
          <a:ln w="9525">
            <a:noFill/>
            <a:miter lim="800000"/>
            <a:headEnd/>
            <a:tailEnd/>
          </a:ln>
        </p:spPr>
        <p:txBody>
          <a:bodyPr>
            <a:spAutoFit/>
          </a:bodyPr>
          <a:lstStyle/>
          <a:p>
            <a:pPr algn="ctr"/>
            <a:r>
              <a:rPr lang="en-US" sz="3200" dirty="0">
                <a:latin typeface="Handwriting - Dakota"/>
                <a:ea typeface="Handwriting - Dakota"/>
                <a:cs typeface="Handwriting - Dakota"/>
              </a:rPr>
              <a:t>Let’s look for examples of</a:t>
            </a:r>
            <a:r>
              <a:rPr lang="en-US" sz="3200" dirty="0" smtClean="0">
                <a:latin typeface="Handwriting - Dakota"/>
                <a:ea typeface="Handwriting - Dakota"/>
                <a:cs typeface="Handwriting - Dakota"/>
              </a:rPr>
              <a:t> Logos </a:t>
            </a:r>
            <a:r>
              <a:rPr lang="en-US" sz="3200" dirty="0">
                <a:latin typeface="Handwriting - Dakota"/>
                <a:ea typeface="Handwriting - Dakota"/>
                <a:cs typeface="Handwriting - Dakota"/>
              </a:rPr>
              <a:t>in </a:t>
            </a:r>
          </a:p>
          <a:p>
            <a:pPr algn="ctr"/>
            <a:r>
              <a:rPr lang="en-US" sz="3200" i="1" dirty="0">
                <a:latin typeface="Handwriting - Dakota"/>
                <a:ea typeface="Handwriting - Dakota"/>
                <a:cs typeface="Handwriting - Dakota"/>
              </a:rPr>
              <a:t>A Letter from a Birmingham Jail</a:t>
            </a:r>
          </a:p>
          <a:p>
            <a:endParaRPr lang="en-US" sz="3200" dirty="0">
              <a:latin typeface="Handwriting - Dakota"/>
              <a:ea typeface="Handwriting - Dakota"/>
              <a:cs typeface="Handwriting - Dakota"/>
            </a:endParaRPr>
          </a:p>
          <a:p>
            <a:r>
              <a:rPr lang="en-US" sz="3200" dirty="0">
                <a:latin typeface="Handwriting - Dakota"/>
                <a:ea typeface="Handwriting - Dakota"/>
                <a:cs typeface="Handwriting - Dakota"/>
              </a:rPr>
              <a:t>As we </a:t>
            </a:r>
            <a:r>
              <a:rPr lang="en-US" sz="3200" dirty="0" smtClean="0">
                <a:latin typeface="Handwriting - Dakota"/>
                <a:ea typeface="Handwriting - Dakota"/>
                <a:cs typeface="Handwriting - Dakota"/>
              </a:rPr>
              <a:t>read this second section, </a:t>
            </a:r>
            <a:r>
              <a:rPr lang="en-US" sz="3200" dirty="0">
                <a:latin typeface="Handwriting - Dakota"/>
                <a:ea typeface="Handwriting - Dakota"/>
                <a:cs typeface="Handwriting - Dakota"/>
              </a:rPr>
              <a:t>let’s highlight (or underline) lines in which King</a:t>
            </a:r>
            <a:r>
              <a:rPr lang="en-US" sz="3200" dirty="0" smtClean="0">
                <a:latin typeface="Handwriting - Dakota"/>
                <a:ea typeface="Handwriting - Dakota"/>
                <a:cs typeface="Handwriting - Dakota"/>
              </a:rPr>
              <a:t> uses logos and comment on the effect these examples have on his argument.</a:t>
            </a:r>
          </a:p>
          <a:p>
            <a:endParaRPr lang="en-US" sz="3200" dirty="0" smtClean="0">
              <a:latin typeface="Handwriting - Dakota"/>
              <a:ea typeface="Handwriting - Dakota"/>
              <a:cs typeface="Handwriting - Dakota"/>
            </a:endParaRPr>
          </a:p>
          <a:p>
            <a:endParaRPr lang="en-US" sz="3200" dirty="0">
              <a:latin typeface="Handwriting - Dakota"/>
              <a:ea typeface="Handwriting - Dakota"/>
              <a:cs typeface="Handwriting - Dakota"/>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ctrTitle"/>
          </p:nvPr>
        </p:nvSpPr>
        <p:spPr>
          <a:xfrm>
            <a:off x="609600" y="1219200"/>
            <a:ext cx="7772400" cy="4243388"/>
          </a:xfrm>
        </p:spPr>
        <p:txBody>
          <a:bodyPr/>
          <a:lstStyle/>
          <a:p>
            <a:pPr algn="l" eaLnBrk="1" hangingPunct="1"/>
            <a:r>
              <a:rPr lang="en-US" sz="6000" b="1" smtClean="0">
                <a:latin typeface="Modern No. 20" pitchFamily="18" charset="0"/>
              </a:rPr>
              <a:t>			3. </a:t>
            </a:r>
            <a:r>
              <a:rPr lang="en-US" sz="6000" b="1" dirty="0" smtClean="0">
                <a:latin typeface="Modern No. 20" pitchFamily="18" charset="0"/>
              </a:rPr>
              <a:t>Pathos</a:t>
            </a:r>
            <a:br>
              <a:rPr lang="en-US" sz="6000" b="1" dirty="0" smtClean="0">
                <a:latin typeface="Modern No. 20" pitchFamily="18" charset="0"/>
              </a:rPr>
            </a:br>
            <a:r>
              <a:rPr lang="en-US" sz="6000" b="1" dirty="0" smtClean="0">
                <a:latin typeface="Modern No. 20" pitchFamily="18" charset="0"/>
              </a:rPr>
              <a:t/>
            </a:r>
            <a:br>
              <a:rPr lang="en-US" sz="6000" b="1" dirty="0" smtClean="0">
                <a:latin typeface="Modern No. 20" pitchFamily="18" charset="0"/>
              </a:rPr>
            </a:br>
            <a:r>
              <a:rPr lang="en-US" sz="6000" b="1" dirty="0" smtClean="0">
                <a:latin typeface="Modern No. 20" pitchFamily="18" charset="0"/>
              </a:rPr>
              <a:t>			</a:t>
            </a:r>
            <a:br>
              <a:rPr lang="en-US" sz="6000" b="1" dirty="0" smtClean="0">
                <a:latin typeface="Modern No. 20" pitchFamily="18" charset="0"/>
              </a:rPr>
            </a:br>
            <a:endParaRPr lang="en-US" sz="6000" b="1" dirty="0" smtClean="0">
              <a:latin typeface="Modern No. 20" pitchFamily="18" charset="0"/>
            </a:endParaRPr>
          </a:p>
        </p:txBody>
      </p:sp>
      <p:sp>
        <p:nvSpPr>
          <p:cNvPr id="6" name="Subtitle 2"/>
          <p:cNvSpPr>
            <a:spLocks noGrp="1"/>
          </p:cNvSpPr>
          <p:nvPr>
            <p:ph type="subTitle" idx="1"/>
          </p:nvPr>
        </p:nvSpPr>
        <p:spPr>
          <a:xfrm>
            <a:off x="1752600" y="2476500"/>
            <a:ext cx="7162800" cy="1752600"/>
          </a:xfrm>
        </p:spPr>
        <p:txBody>
          <a:bodyPr rtlCol="0">
            <a:normAutofit/>
          </a:bodyPr>
          <a:lstStyle/>
          <a:p>
            <a:pPr algn="l" eaLnBrk="1" fontAlgn="auto" hangingPunct="1">
              <a:spcAft>
                <a:spcPts val="0"/>
              </a:spcAft>
              <a:buFont typeface="Arial"/>
              <a:buNone/>
              <a:defRPr/>
            </a:pPr>
            <a:r>
              <a:rPr lang="en-US" sz="2800" b="1" dirty="0" smtClean="0">
                <a:latin typeface="Handwriting - Dakota"/>
                <a:cs typeface="Handwriting - Dakota"/>
              </a:rPr>
              <a:t>appealing to emotions</a:t>
            </a:r>
            <a:endParaRPr lang="en-US" sz="2800" b="1" dirty="0">
              <a:latin typeface="Handwriting - Dakota"/>
              <a:cs typeface="Handwriting - Dakota"/>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ctrTitle"/>
          </p:nvPr>
        </p:nvSpPr>
        <p:spPr>
          <a:xfrm>
            <a:off x="609600" y="1219200"/>
            <a:ext cx="7772400" cy="4243388"/>
          </a:xfrm>
        </p:spPr>
        <p:txBody>
          <a:bodyPr/>
          <a:lstStyle/>
          <a:p>
            <a:pPr algn="l" eaLnBrk="1" hangingPunct="1"/>
            <a:r>
              <a:rPr lang="en-US" sz="6000" b="1" smtClean="0">
                <a:latin typeface="Modern No. 20" pitchFamily="18" charset="0"/>
              </a:rPr>
              <a:t>			</a:t>
            </a:r>
            <a:br>
              <a:rPr lang="en-US" sz="6000" b="1" smtClean="0">
                <a:latin typeface="Modern No. 20" pitchFamily="18" charset="0"/>
              </a:rPr>
            </a:br>
            <a:r>
              <a:rPr lang="en-US" sz="6000" b="1" smtClean="0">
                <a:latin typeface="Modern No. 20" pitchFamily="18" charset="0"/>
              </a:rPr>
              <a:t/>
            </a:r>
            <a:br>
              <a:rPr lang="en-US" sz="6000" b="1" smtClean="0">
                <a:latin typeface="Modern No. 20" pitchFamily="18" charset="0"/>
              </a:rPr>
            </a:br>
            <a:r>
              <a:rPr lang="en-US" sz="6000" b="1" smtClean="0">
                <a:latin typeface="Modern No. 20" pitchFamily="18" charset="0"/>
              </a:rPr>
              <a:t>			</a:t>
            </a:r>
            <a:br>
              <a:rPr lang="en-US" sz="6000" b="1" smtClean="0">
                <a:latin typeface="Modern No. 20" pitchFamily="18" charset="0"/>
              </a:rPr>
            </a:br>
            <a:endParaRPr lang="en-US" sz="6000" b="1" smtClean="0">
              <a:latin typeface="Modern No. 20" pitchFamily="18" charset="0"/>
            </a:endParaRPr>
          </a:p>
        </p:txBody>
      </p:sp>
      <p:sp>
        <p:nvSpPr>
          <p:cNvPr id="28674" name="Subtitle 2"/>
          <p:cNvSpPr>
            <a:spLocks noGrp="1"/>
          </p:cNvSpPr>
          <p:nvPr>
            <p:ph type="subTitle" idx="1"/>
          </p:nvPr>
        </p:nvSpPr>
        <p:spPr>
          <a:xfrm>
            <a:off x="990600" y="1981200"/>
            <a:ext cx="7696200" cy="2362200"/>
          </a:xfrm>
        </p:spPr>
        <p:txBody>
          <a:bodyPr/>
          <a:lstStyle/>
          <a:p>
            <a:pPr algn="l" eaLnBrk="1" hangingPunct="1">
              <a:buFontTx/>
              <a:buChar char="-"/>
            </a:pPr>
            <a:r>
              <a:rPr lang="en-US" sz="2800" b="1" dirty="0" smtClean="0">
                <a:solidFill>
                  <a:srgbClr val="FFFFFF"/>
                </a:solidFill>
                <a:latin typeface="Handwriting - Dakota"/>
                <a:ea typeface="Handwriting - Dakota"/>
                <a:cs typeface="Handwriting - Dakota"/>
              </a:rPr>
              <a:t>Depict consequences:</a:t>
            </a:r>
          </a:p>
          <a:p>
            <a:pPr algn="l" eaLnBrk="1" hangingPunct="1">
              <a:buFontTx/>
              <a:buNone/>
            </a:pPr>
            <a:r>
              <a:rPr lang="en-US" sz="2800" dirty="0" smtClean="0">
                <a:solidFill>
                  <a:srgbClr val="FFFFFF"/>
                </a:solidFill>
                <a:latin typeface="Handwriting - Dakota"/>
                <a:ea typeface="Handwriting - Dakota"/>
                <a:cs typeface="Handwriting - Dakota"/>
              </a:rPr>
              <a:t>“Fine, mom, don’t let me go out. I’m just going to miss out on the best years of my life.”</a:t>
            </a:r>
          </a:p>
          <a:p>
            <a:pPr algn="l" eaLnBrk="1" hangingPunct="1">
              <a:buFontTx/>
              <a:buNone/>
            </a:pPr>
            <a:r>
              <a:rPr lang="en-US" sz="2800" dirty="0" smtClean="0">
                <a:solidFill>
                  <a:srgbClr val="FFFFFF"/>
                </a:solidFill>
                <a:latin typeface="Handwriting - Dakota"/>
                <a:ea typeface="Handwriting - Dakota"/>
                <a:cs typeface="Handwriting - Dakota"/>
              </a:rPr>
              <a:t>“Come on, go to the fair with us, you’ll have a blast!”</a:t>
            </a:r>
          </a:p>
          <a:p>
            <a:pPr algn="l" eaLnBrk="1" hangingPunct="1">
              <a:buFontTx/>
              <a:buChar char="-"/>
            </a:pPr>
            <a:r>
              <a:rPr lang="en-US" sz="2800" b="1" dirty="0" smtClean="0">
                <a:solidFill>
                  <a:srgbClr val="FFFFFF"/>
                </a:solidFill>
                <a:latin typeface="Handwriting - Dakota"/>
                <a:ea typeface="Handwriting - Dakota"/>
                <a:cs typeface="Handwriting - Dakota"/>
              </a:rPr>
              <a:t> Puppy-Dog face</a:t>
            </a:r>
          </a:p>
          <a:p>
            <a:pPr algn="l" eaLnBrk="1" hangingPunct="1">
              <a:buFontTx/>
              <a:buChar char="-"/>
            </a:pPr>
            <a:r>
              <a:rPr lang="en-US" sz="2800" b="1" dirty="0" smtClean="0">
                <a:solidFill>
                  <a:srgbClr val="FFFFFF"/>
                </a:solidFill>
                <a:latin typeface="Handwriting - Dakota"/>
                <a:ea typeface="Handwriting - Dakota"/>
                <a:cs typeface="Handwriting - Dakota"/>
              </a:rPr>
              <a:t> Guilt</a:t>
            </a:r>
          </a:p>
        </p:txBody>
      </p:sp>
      <p:sp>
        <p:nvSpPr>
          <p:cNvPr id="28675" name="TextBox 3"/>
          <p:cNvSpPr txBox="1">
            <a:spLocks noChangeArrowheads="1"/>
          </p:cNvSpPr>
          <p:nvPr/>
        </p:nvSpPr>
        <p:spPr bwMode="auto">
          <a:xfrm>
            <a:off x="1905000" y="1339850"/>
            <a:ext cx="3454792" cy="461665"/>
          </a:xfrm>
          <a:prstGeom prst="rect">
            <a:avLst/>
          </a:prstGeom>
          <a:noFill/>
          <a:ln w="9525">
            <a:noFill/>
            <a:miter lim="800000"/>
            <a:headEnd/>
            <a:tailEnd/>
          </a:ln>
        </p:spPr>
        <p:txBody>
          <a:bodyPr wrap="none">
            <a:spAutoFit/>
          </a:bodyPr>
          <a:lstStyle/>
          <a:p>
            <a:r>
              <a:rPr lang="en-US" sz="2400" dirty="0">
                <a:latin typeface="Handwriting - Dakota"/>
                <a:ea typeface="Handwriting - Dakota"/>
                <a:cs typeface="Handwriting - Dakota"/>
              </a:rPr>
              <a:t>How</a:t>
            </a:r>
            <a:r>
              <a:rPr lang="en-US" sz="2400" dirty="0" smtClean="0">
                <a:latin typeface="Handwriting - Dakota"/>
                <a:ea typeface="Handwriting - Dakota"/>
                <a:cs typeface="Handwriting - Dakota"/>
              </a:rPr>
              <a:t> you use Pathos</a:t>
            </a:r>
            <a:endParaRPr lang="en-US" sz="2400" dirty="0">
              <a:latin typeface="Handwriting - Dakota"/>
              <a:ea typeface="Handwriting - Dakota"/>
              <a:cs typeface="Handwriting - Dakota"/>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09600" y="990600"/>
            <a:ext cx="7772400" cy="2617788"/>
          </a:xfrm>
        </p:spPr>
        <p:txBody>
          <a:bodyPr rtlCol="0">
            <a:normAutofit fontScale="90000"/>
          </a:bodyPr>
          <a:lstStyle/>
          <a:p>
            <a:pPr algn="l" eaLnBrk="1" fontAlgn="auto" hangingPunct="1">
              <a:spcAft>
                <a:spcPts val="0"/>
              </a:spcAft>
              <a:defRPr/>
            </a:pPr>
            <a:r>
              <a:rPr lang="en-US" sz="6000" b="1" dirty="0" smtClean="0">
                <a:latin typeface="Modern No. 20"/>
                <a:cs typeface="Modern No. 20"/>
              </a:rPr>
              <a:t>			</a:t>
            </a:r>
            <a:br>
              <a:rPr lang="en-US" sz="6000" b="1" dirty="0" smtClean="0">
                <a:latin typeface="Modern No. 20"/>
                <a:cs typeface="Modern No. 20"/>
              </a:rPr>
            </a:br>
            <a:r>
              <a:rPr lang="en-US" sz="6000" b="1" dirty="0" smtClean="0">
                <a:latin typeface="Modern No. 20"/>
                <a:cs typeface="Modern No. 20"/>
              </a:rPr>
              <a:t/>
            </a:r>
            <a:br>
              <a:rPr lang="en-US" sz="6000" b="1" dirty="0" smtClean="0">
                <a:latin typeface="Modern No. 20"/>
                <a:cs typeface="Modern No. 20"/>
              </a:rPr>
            </a:br>
            <a:r>
              <a:rPr lang="en-US" sz="6000" b="1" dirty="0" smtClean="0">
                <a:latin typeface="Modern No. 20"/>
                <a:cs typeface="Modern No. 20"/>
              </a:rPr>
              <a:t>					</a:t>
            </a:r>
            <a:br>
              <a:rPr lang="en-US" sz="6000" b="1" dirty="0" smtClean="0">
                <a:latin typeface="Modern No. 20"/>
                <a:cs typeface="Modern No. 20"/>
              </a:rPr>
            </a:br>
            <a:endParaRPr lang="en-US" sz="6000" b="1" dirty="0">
              <a:latin typeface="Modern No. 20"/>
              <a:cs typeface="Modern No. 20"/>
            </a:endParaRPr>
          </a:p>
        </p:txBody>
      </p:sp>
      <p:sp>
        <p:nvSpPr>
          <p:cNvPr id="29698" name="Subtitle 2"/>
          <p:cNvSpPr>
            <a:spLocks noGrp="1"/>
          </p:cNvSpPr>
          <p:nvPr>
            <p:ph type="subTitle" idx="4294967295"/>
          </p:nvPr>
        </p:nvSpPr>
        <p:spPr>
          <a:xfrm>
            <a:off x="1219200" y="1219200"/>
            <a:ext cx="7162800" cy="3619500"/>
          </a:xfrm>
        </p:spPr>
        <p:txBody>
          <a:bodyPr/>
          <a:lstStyle/>
          <a:p>
            <a:pPr marL="0" indent="0" eaLnBrk="1" hangingPunct="1">
              <a:buFont typeface="Arial" charset="0"/>
              <a:buNone/>
            </a:pPr>
            <a:r>
              <a:rPr lang="en-US" sz="2800" b="1" dirty="0" smtClean="0">
                <a:solidFill>
                  <a:srgbClr val="FFFFFF"/>
                </a:solidFill>
                <a:latin typeface="Handwriting - Dakota"/>
                <a:ea typeface="Handwriting - Dakota"/>
                <a:cs typeface="Handwriting - Dakota"/>
              </a:rPr>
              <a:t>A writer/speaker is drawing on pathos when they…</a:t>
            </a:r>
          </a:p>
          <a:p>
            <a:pPr marL="0" indent="0" eaLnBrk="1" hangingPunct="1">
              <a:buFontTx/>
              <a:buChar char="-"/>
            </a:pPr>
            <a:r>
              <a:rPr lang="en-US" sz="2800" b="1" dirty="0" smtClean="0">
                <a:solidFill>
                  <a:srgbClr val="FFFFFF"/>
                </a:solidFill>
                <a:latin typeface="Handwriting - Dakota"/>
                <a:ea typeface="Handwriting - Dakota"/>
                <a:cs typeface="Handwriting - Dakota"/>
              </a:rPr>
              <a:t>Paint an emotionally charged image</a:t>
            </a:r>
          </a:p>
          <a:p>
            <a:pPr marL="0" indent="0" eaLnBrk="1" hangingPunct="1">
              <a:buNone/>
            </a:pPr>
            <a:r>
              <a:rPr lang="en-US" sz="2800" b="1" dirty="0" smtClean="0">
                <a:solidFill>
                  <a:srgbClr val="FFFFFF"/>
                </a:solidFill>
                <a:latin typeface="Handwriting - Dakota"/>
                <a:ea typeface="Handwriting - Dakota"/>
                <a:cs typeface="Handwriting - Dakota"/>
              </a:rPr>
              <a:t>“Think of all the sad animals at the pound, waiting to get adopted.”</a:t>
            </a:r>
          </a:p>
          <a:p>
            <a:pPr marL="0" indent="0" eaLnBrk="1" hangingPunct="1">
              <a:buFontTx/>
              <a:buChar char="-"/>
            </a:pPr>
            <a:r>
              <a:rPr lang="en-US" sz="2800" b="1" dirty="0" smtClean="0">
                <a:solidFill>
                  <a:srgbClr val="FFFFFF"/>
                </a:solidFill>
                <a:latin typeface="Handwriting - Dakota"/>
                <a:ea typeface="Handwriting - Dakota"/>
                <a:cs typeface="Handwriting - Dakota"/>
              </a:rPr>
              <a:t>Use ‘emotive’ words</a:t>
            </a:r>
          </a:p>
          <a:p>
            <a:pPr marL="0" indent="0" eaLnBrk="1" hangingPunct="1">
              <a:buNone/>
            </a:pPr>
            <a:r>
              <a:rPr lang="en-US" sz="2800" b="1" dirty="0" smtClean="0">
                <a:solidFill>
                  <a:srgbClr val="FFFFFF"/>
                </a:solidFill>
                <a:latin typeface="Handwriting - Dakota"/>
                <a:ea typeface="Handwriting - Dakota"/>
                <a:cs typeface="Handwriting - Dakota"/>
              </a:rPr>
              <a:t>“I was thrilled to see the fair was in town!”</a:t>
            </a:r>
          </a:p>
          <a:p>
            <a:pPr marL="0" indent="0" eaLnBrk="1" hangingPunct="1">
              <a:buNone/>
            </a:pPr>
            <a:r>
              <a:rPr lang="en-US" sz="2800" b="1" dirty="0" smtClean="0">
                <a:solidFill>
                  <a:srgbClr val="FFFFFF"/>
                </a:solidFill>
                <a:latin typeface="Handwriting - Dakota"/>
                <a:ea typeface="Handwriting - Dakota"/>
                <a:cs typeface="Handwriting - Dakota"/>
              </a:rPr>
              <a:t>-Imply that you should feel a certain way</a:t>
            </a:r>
          </a:p>
          <a:p>
            <a:pPr marL="0" indent="0" eaLnBrk="1" hangingPunct="1">
              <a:buNone/>
            </a:pPr>
            <a:r>
              <a:rPr lang="en-US" sz="2800" b="1" dirty="0" smtClean="0">
                <a:solidFill>
                  <a:srgbClr val="FFFFFF"/>
                </a:solidFill>
                <a:latin typeface="Handwriting - Dakota"/>
                <a:ea typeface="Handwriting - Dakota"/>
                <a:cs typeface="Handwriting - Dakota"/>
              </a:rPr>
              <a:t>“You should be outraged!”</a:t>
            </a:r>
          </a:p>
          <a:p>
            <a:pPr marL="0" indent="0" eaLnBrk="1" hangingPunct="1">
              <a:buNone/>
            </a:pPr>
            <a:endParaRPr lang="en-US" sz="2800" b="1" dirty="0" smtClean="0">
              <a:solidFill>
                <a:srgbClr val="FFFFFF"/>
              </a:solidFill>
              <a:latin typeface="Handwriting - Dakota"/>
              <a:ea typeface="Handwriting - Dakota"/>
              <a:cs typeface="Handwriting - Dakota"/>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ctrTitle"/>
          </p:nvPr>
        </p:nvSpPr>
        <p:spPr>
          <a:xfrm>
            <a:off x="609600" y="1219200"/>
            <a:ext cx="7772400" cy="4243388"/>
          </a:xfrm>
        </p:spPr>
        <p:txBody>
          <a:bodyPr/>
          <a:lstStyle/>
          <a:p>
            <a:pPr algn="l" eaLnBrk="1" hangingPunct="1"/>
            <a:r>
              <a:rPr lang="en-US" sz="6000" b="1" smtClean="0">
                <a:latin typeface="Modern No. 20" pitchFamily="18" charset="0"/>
              </a:rPr>
              <a:t>			</a:t>
            </a:r>
            <a:br>
              <a:rPr lang="en-US" sz="6000" b="1" smtClean="0">
                <a:latin typeface="Modern No. 20" pitchFamily="18" charset="0"/>
              </a:rPr>
            </a:br>
            <a:r>
              <a:rPr lang="en-US" sz="6000" b="1" smtClean="0">
                <a:latin typeface="Modern No. 20" pitchFamily="18" charset="0"/>
              </a:rPr>
              <a:t/>
            </a:r>
            <a:br>
              <a:rPr lang="en-US" sz="6000" b="1" smtClean="0">
                <a:latin typeface="Modern No. 20" pitchFamily="18" charset="0"/>
              </a:rPr>
            </a:br>
            <a:r>
              <a:rPr lang="en-US" sz="6000" b="1" smtClean="0">
                <a:latin typeface="Modern No. 20" pitchFamily="18" charset="0"/>
              </a:rPr>
              <a:t>			</a:t>
            </a:r>
            <a:br>
              <a:rPr lang="en-US" sz="6000" b="1" smtClean="0">
                <a:latin typeface="Modern No. 20" pitchFamily="18" charset="0"/>
              </a:rPr>
            </a:br>
            <a:endParaRPr lang="en-US" sz="6000" b="1" smtClean="0">
              <a:latin typeface="Modern No. 20" pitchFamily="18" charset="0"/>
            </a:endParaRPr>
          </a:p>
        </p:txBody>
      </p:sp>
      <p:sp>
        <p:nvSpPr>
          <p:cNvPr id="31746" name="TextBox 3"/>
          <p:cNvSpPr txBox="1">
            <a:spLocks noChangeArrowheads="1"/>
          </p:cNvSpPr>
          <p:nvPr/>
        </p:nvSpPr>
        <p:spPr bwMode="auto">
          <a:xfrm>
            <a:off x="304800" y="1447800"/>
            <a:ext cx="8305800" cy="3935413"/>
          </a:xfrm>
          <a:prstGeom prst="rect">
            <a:avLst/>
          </a:prstGeom>
          <a:noFill/>
          <a:ln w="9525">
            <a:noFill/>
            <a:miter lim="800000"/>
            <a:headEnd/>
            <a:tailEnd/>
          </a:ln>
        </p:spPr>
        <p:txBody>
          <a:bodyPr>
            <a:spAutoFit/>
          </a:bodyPr>
          <a:lstStyle/>
          <a:p>
            <a:pPr algn="ctr"/>
            <a:r>
              <a:rPr lang="en-US" sz="2800" b="1" dirty="0">
                <a:latin typeface="Handwriting - Dakota"/>
                <a:ea typeface="Handwriting - Dakota"/>
                <a:cs typeface="Handwriting - Dakota"/>
              </a:rPr>
              <a:t>How does the word Pathos relate to the word pathetic? </a:t>
            </a:r>
          </a:p>
          <a:p>
            <a:pPr algn="ctr"/>
            <a:endParaRPr lang="en-US" sz="2800" b="1" dirty="0">
              <a:latin typeface="Handwriting - Dakota"/>
              <a:ea typeface="Handwriting - Dakota"/>
              <a:cs typeface="Handwriting - Dakota"/>
            </a:endParaRPr>
          </a:p>
          <a:p>
            <a:pPr algn="ctr"/>
            <a:r>
              <a:rPr lang="en-US" sz="2800" b="1" dirty="0">
                <a:latin typeface="Handwriting - Dakota"/>
                <a:ea typeface="Handwriting - Dakota"/>
                <a:cs typeface="Handwriting - Dakota"/>
              </a:rPr>
              <a:t>Something that is ‘pathetic’ in the specific sense, is sad, it stirs pity…</a:t>
            </a:r>
          </a:p>
          <a:p>
            <a:pPr algn="ctr"/>
            <a:endParaRPr lang="en-US" sz="2800" b="1" dirty="0">
              <a:latin typeface="Handwriting - Dakota"/>
              <a:ea typeface="Handwriting - Dakota"/>
              <a:cs typeface="Handwriting - Dakota"/>
            </a:endParaRPr>
          </a:p>
          <a:p>
            <a:pPr algn="ctr"/>
            <a:r>
              <a:rPr lang="en-US" sz="2800" b="1" dirty="0">
                <a:latin typeface="Handwriting - Dakota"/>
                <a:ea typeface="Handwriting - Dakota"/>
                <a:cs typeface="Handwriting - Dakota"/>
              </a:rPr>
              <a:t>More generally, the word ‘pathetic’, as in a ‘pathetic appeal’ means to appeal to emotions- be they sad, happy, angry, etc.</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3"/>
          <p:cNvSpPr txBox="1">
            <a:spLocks noChangeArrowheads="1"/>
          </p:cNvSpPr>
          <p:nvPr/>
        </p:nvSpPr>
        <p:spPr bwMode="auto">
          <a:xfrm>
            <a:off x="381000" y="457200"/>
            <a:ext cx="8458200" cy="1877437"/>
          </a:xfrm>
          <a:prstGeom prst="rect">
            <a:avLst/>
          </a:prstGeom>
          <a:noFill/>
          <a:ln w="9525">
            <a:noFill/>
            <a:miter lim="800000"/>
            <a:headEnd/>
            <a:tailEnd/>
          </a:ln>
        </p:spPr>
        <p:txBody>
          <a:bodyPr>
            <a:spAutoFit/>
          </a:bodyPr>
          <a:lstStyle/>
          <a:p>
            <a:pPr algn="ctr"/>
            <a:endParaRPr lang="en-US" sz="3200" dirty="0" smtClean="0">
              <a:latin typeface="Handwriting - Dakota"/>
              <a:ea typeface="Handwriting - Dakota"/>
              <a:cs typeface="Handwriting - Dakota"/>
            </a:endParaRPr>
          </a:p>
          <a:p>
            <a:endParaRPr lang="en-US" sz="2800" dirty="0" smtClean="0"/>
          </a:p>
          <a:p>
            <a:endParaRPr lang="en-US" sz="2800" u="sng" dirty="0" smtClean="0"/>
          </a:p>
          <a:p>
            <a:endParaRPr lang="en-US" sz="2800" dirty="0">
              <a:latin typeface="Handwriting - Dakota"/>
              <a:ea typeface="Handwriting - Dakota"/>
              <a:cs typeface="Handwriting - Dakota"/>
            </a:endParaRPr>
          </a:p>
        </p:txBody>
      </p:sp>
      <p:sp>
        <p:nvSpPr>
          <p:cNvPr id="3" name="TextBox 3"/>
          <p:cNvSpPr txBox="1">
            <a:spLocks noChangeArrowheads="1"/>
          </p:cNvSpPr>
          <p:nvPr/>
        </p:nvSpPr>
        <p:spPr bwMode="auto">
          <a:xfrm>
            <a:off x="457200" y="1295400"/>
            <a:ext cx="8458200" cy="4524315"/>
          </a:xfrm>
          <a:prstGeom prst="rect">
            <a:avLst/>
          </a:prstGeom>
          <a:noFill/>
          <a:ln w="9525">
            <a:noFill/>
            <a:miter lim="800000"/>
            <a:headEnd/>
            <a:tailEnd/>
          </a:ln>
        </p:spPr>
        <p:txBody>
          <a:bodyPr>
            <a:spAutoFit/>
          </a:bodyPr>
          <a:lstStyle/>
          <a:p>
            <a:pPr algn="ctr"/>
            <a:r>
              <a:rPr lang="en-US" sz="3200" dirty="0">
                <a:latin typeface="Handwriting - Dakota"/>
                <a:ea typeface="Handwriting - Dakota"/>
                <a:cs typeface="Handwriting - Dakota"/>
              </a:rPr>
              <a:t>Let’s look for examples of</a:t>
            </a:r>
            <a:r>
              <a:rPr lang="en-US" sz="3200" dirty="0" smtClean="0">
                <a:latin typeface="Handwriting - Dakota"/>
                <a:ea typeface="Handwriting - Dakota"/>
                <a:cs typeface="Handwriting - Dakota"/>
              </a:rPr>
              <a:t> Pathos </a:t>
            </a:r>
            <a:r>
              <a:rPr lang="en-US" sz="3200" dirty="0">
                <a:latin typeface="Handwriting - Dakota"/>
                <a:ea typeface="Handwriting - Dakota"/>
                <a:cs typeface="Handwriting - Dakota"/>
              </a:rPr>
              <a:t>in </a:t>
            </a:r>
          </a:p>
          <a:p>
            <a:pPr algn="ctr"/>
            <a:r>
              <a:rPr lang="en-US" sz="3200" i="1" dirty="0">
                <a:latin typeface="Handwriting - Dakota"/>
                <a:ea typeface="Handwriting - Dakota"/>
                <a:cs typeface="Handwriting - Dakota"/>
              </a:rPr>
              <a:t>A Letter from a Birmingham Jail</a:t>
            </a:r>
          </a:p>
          <a:p>
            <a:endParaRPr lang="en-US" sz="3200" dirty="0">
              <a:latin typeface="Handwriting - Dakota"/>
              <a:ea typeface="Handwriting - Dakota"/>
              <a:cs typeface="Handwriting - Dakota"/>
            </a:endParaRPr>
          </a:p>
          <a:p>
            <a:r>
              <a:rPr lang="en-US" sz="3200" dirty="0">
                <a:latin typeface="Handwriting - Dakota"/>
                <a:ea typeface="Handwriting - Dakota"/>
                <a:cs typeface="Handwriting - Dakota"/>
              </a:rPr>
              <a:t>As we </a:t>
            </a:r>
            <a:r>
              <a:rPr lang="en-US" sz="3200" dirty="0" smtClean="0">
                <a:latin typeface="Handwriting - Dakota"/>
                <a:ea typeface="Handwriting - Dakota"/>
                <a:cs typeface="Handwriting - Dakota"/>
              </a:rPr>
              <a:t>read this third section, </a:t>
            </a:r>
            <a:r>
              <a:rPr lang="en-US" sz="3200" dirty="0">
                <a:latin typeface="Handwriting - Dakota"/>
                <a:ea typeface="Handwriting - Dakota"/>
                <a:cs typeface="Handwriting - Dakota"/>
              </a:rPr>
              <a:t>let’s highlight (or underline) lines in which King</a:t>
            </a:r>
            <a:r>
              <a:rPr lang="en-US" sz="3200" dirty="0" smtClean="0">
                <a:latin typeface="Handwriting - Dakota"/>
                <a:ea typeface="Handwriting - Dakota"/>
                <a:cs typeface="Handwriting - Dakota"/>
              </a:rPr>
              <a:t> uses pathos and comment on the effect these examples have on </a:t>
            </a:r>
            <a:r>
              <a:rPr lang="en-US" sz="3200" smtClean="0">
                <a:latin typeface="Handwriting - Dakota"/>
                <a:ea typeface="Handwriting - Dakota"/>
                <a:cs typeface="Handwriting - Dakota"/>
              </a:rPr>
              <a:t>his argument.</a:t>
            </a:r>
            <a:endParaRPr lang="en-US" sz="3200" dirty="0" smtClean="0">
              <a:latin typeface="Handwriting - Dakota"/>
              <a:ea typeface="Handwriting - Dakota"/>
              <a:cs typeface="Handwriting - Dakota"/>
            </a:endParaRPr>
          </a:p>
          <a:p>
            <a:endParaRPr lang="en-US" sz="3200" dirty="0" smtClean="0">
              <a:latin typeface="Handwriting - Dakota"/>
              <a:ea typeface="Handwriting - Dakota"/>
              <a:cs typeface="Handwriting - Dakota"/>
            </a:endParaRPr>
          </a:p>
          <a:p>
            <a:endParaRPr lang="en-US" sz="3200" dirty="0">
              <a:latin typeface="Handwriting - Dakota"/>
              <a:ea typeface="Handwriting - Dakota"/>
              <a:cs typeface="Handwriting - Dakota"/>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ctrTitle" idx="4294967295"/>
          </p:nvPr>
        </p:nvSpPr>
        <p:spPr>
          <a:xfrm>
            <a:off x="609600" y="1219200"/>
            <a:ext cx="7772400" cy="4243388"/>
          </a:xfrm>
        </p:spPr>
        <p:txBody>
          <a:bodyPr/>
          <a:lstStyle/>
          <a:p>
            <a:pPr algn="l" eaLnBrk="1" hangingPunct="1"/>
            <a:r>
              <a:rPr lang="en-US" sz="6000" b="1" smtClean="0">
                <a:latin typeface="Modern No. 20" pitchFamily="18" charset="0"/>
              </a:rPr>
              <a:t>			</a:t>
            </a:r>
            <a:br>
              <a:rPr lang="en-US" sz="6000" b="1" smtClean="0">
                <a:latin typeface="Modern No. 20" pitchFamily="18" charset="0"/>
              </a:rPr>
            </a:br>
            <a:r>
              <a:rPr lang="en-US" sz="6000" b="1" smtClean="0">
                <a:latin typeface="Modern No. 20" pitchFamily="18" charset="0"/>
              </a:rPr>
              <a:t/>
            </a:r>
            <a:br>
              <a:rPr lang="en-US" sz="6000" b="1" smtClean="0">
                <a:latin typeface="Modern No. 20" pitchFamily="18" charset="0"/>
              </a:rPr>
            </a:br>
            <a:r>
              <a:rPr lang="en-US" sz="6000" b="1" smtClean="0">
                <a:latin typeface="Modern No. 20" pitchFamily="18" charset="0"/>
              </a:rPr>
              <a:t>			</a:t>
            </a:r>
            <a:br>
              <a:rPr lang="en-US" sz="6000" b="1" smtClean="0">
                <a:latin typeface="Modern No. 20" pitchFamily="18" charset="0"/>
              </a:rPr>
            </a:br>
            <a:endParaRPr lang="en-US" sz="6000" b="1" smtClean="0">
              <a:latin typeface="Modern No. 20" pitchFamily="18" charset="0"/>
            </a:endParaRPr>
          </a:p>
        </p:txBody>
      </p:sp>
      <p:sp>
        <p:nvSpPr>
          <p:cNvPr id="44034" name="TextBox 3"/>
          <p:cNvSpPr txBox="1">
            <a:spLocks noChangeArrowheads="1"/>
          </p:cNvSpPr>
          <p:nvPr/>
        </p:nvSpPr>
        <p:spPr bwMode="auto">
          <a:xfrm>
            <a:off x="0" y="2514600"/>
            <a:ext cx="9144000" cy="1493838"/>
          </a:xfrm>
          <a:prstGeom prst="rect">
            <a:avLst/>
          </a:prstGeom>
          <a:noFill/>
          <a:ln w="9525">
            <a:noFill/>
            <a:miter lim="800000"/>
            <a:headEnd/>
            <a:tailEnd/>
          </a:ln>
        </p:spPr>
        <p:txBody>
          <a:bodyPr>
            <a:spAutoFit/>
          </a:bodyPr>
          <a:lstStyle/>
          <a:p>
            <a:pPr algn="ctr"/>
            <a:r>
              <a:rPr lang="en-US" sz="3200">
                <a:latin typeface="Handwriting - Dakota"/>
                <a:ea typeface="Handwriting - Dakota"/>
                <a:cs typeface="Handwriting - Dakota"/>
              </a:rPr>
              <a:t>Now Let’s take a minute to review our exit slip and mark our scales with stickers</a:t>
            </a:r>
            <a:endParaRPr lang="en-US" sz="2800" b="1" i="1">
              <a:solidFill>
                <a:srgbClr val="FFFFFF"/>
              </a:solidFill>
            </a:endParaRPr>
          </a:p>
          <a:p>
            <a:endParaRPr lang="en-US" sz="2800">
              <a:latin typeface="Handwriting - Dakota"/>
              <a:ea typeface="Handwriting - Dakota"/>
              <a:cs typeface="Handwriting - Dakota"/>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ctrTitle"/>
          </p:nvPr>
        </p:nvSpPr>
        <p:spPr>
          <a:xfrm>
            <a:off x="685800" y="5387975"/>
            <a:ext cx="7772400" cy="1470025"/>
          </a:xfrm>
        </p:spPr>
        <p:txBody>
          <a:bodyPr/>
          <a:lstStyle/>
          <a:p>
            <a:pPr eaLnBrk="1" hangingPunct="1"/>
            <a:r>
              <a:rPr lang="en-US" dirty="0" smtClean="0">
                <a:latin typeface="Herculanum"/>
                <a:ea typeface="Herculanum"/>
                <a:cs typeface="Herculanum"/>
              </a:rPr>
              <a:t>Aristotle</a:t>
            </a:r>
          </a:p>
        </p:txBody>
      </p:sp>
      <p:pic>
        <p:nvPicPr>
          <p:cNvPr id="4" name="Picture 3"/>
          <p:cNvPicPr>
            <a:picLocks noChangeAspect="1"/>
          </p:cNvPicPr>
          <p:nvPr/>
        </p:nvPicPr>
        <p:blipFill>
          <a:blip r:embed="rId2"/>
          <a:stretch>
            <a:fillRect/>
          </a:stretch>
        </p:blipFill>
        <p:spPr>
          <a:xfrm>
            <a:off x="2590800" y="859727"/>
            <a:ext cx="3657600" cy="4704587"/>
          </a:xfrm>
          <a:prstGeom prst="rect">
            <a:avLst/>
          </a:prstGeom>
        </p:spPr>
      </p:pic>
      <p:sp>
        <p:nvSpPr>
          <p:cNvPr id="5" name="Title 4"/>
          <p:cNvSpPr txBox="1">
            <a:spLocks/>
          </p:cNvSpPr>
          <p:nvPr/>
        </p:nvSpPr>
        <p:spPr bwMode="auto">
          <a:xfrm>
            <a:off x="838200" y="-228600"/>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4400" dirty="0" smtClean="0">
                <a:latin typeface="Herculanum"/>
                <a:ea typeface="Herculanum"/>
                <a:cs typeface="Herculanum"/>
              </a:rPr>
              <a:t>Who’s to blame?</a:t>
            </a:r>
            <a:endParaRPr kumimoji="0" lang="en-US" sz="4400" b="0" i="0" u="none" strike="noStrike" kern="1200" cap="none" spc="0" normalizeH="0" baseline="0" noProof="0" dirty="0" smtClean="0">
              <a:ln>
                <a:noFill/>
              </a:ln>
              <a:solidFill>
                <a:schemeClr val="tx1"/>
              </a:solidFill>
              <a:effectLst/>
              <a:uLnTx/>
              <a:uFillTx/>
              <a:latin typeface="Herculanum"/>
              <a:ea typeface="Herculanum"/>
              <a:cs typeface="Herculanum"/>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ctrTitle"/>
          </p:nvPr>
        </p:nvSpPr>
        <p:spPr>
          <a:xfrm>
            <a:off x="838200" y="5387975"/>
            <a:ext cx="7772400" cy="1470025"/>
          </a:xfrm>
        </p:spPr>
        <p:txBody>
          <a:bodyPr/>
          <a:lstStyle/>
          <a:p>
            <a:pPr eaLnBrk="1" hangingPunct="1"/>
            <a:r>
              <a:rPr lang="en-US" dirty="0" smtClean="0">
                <a:latin typeface="Herculanum"/>
                <a:ea typeface="Herculanum"/>
                <a:cs typeface="Herculanum"/>
              </a:rPr>
              <a:t>Aristotle</a:t>
            </a:r>
          </a:p>
        </p:txBody>
      </p:sp>
      <p:pic>
        <p:nvPicPr>
          <p:cNvPr id="4" name="Picture 3"/>
          <p:cNvPicPr>
            <a:picLocks noChangeAspect="1"/>
          </p:cNvPicPr>
          <p:nvPr/>
        </p:nvPicPr>
        <p:blipFill>
          <a:blip r:embed="rId2"/>
          <a:stretch>
            <a:fillRect/>
          </a:stretch>
        </p:blipFill>
        <p:spPr>
          <a:xfrm>
            <a:off x="2590800" y="859727"/>
            <a:ext cx="3657600" cy="4704587"/>
          </a:xfrm>
          <a:prstGeom prst="rect">
            <a:avLst/>
          </a:prstGeom>
        </p:spPr>
      </p:pic>
      <p:sp>
        <p:nvSpPr>
          <p:cNvPr id="5" name="Oval Callout 4"/>
          <p:cNvSpPr/>
          <p:nvPr/>
        </p:nvSpPr>
        <p:spPr>
          <a:xfrm>
            <a:off x="4724400" y="0"/>
            <a:ext cx="2743200" cy="1676400"/>
          </a:xfrm>
          <a:prstGeom prst="wedgeEllipseCallou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400" b="1" dirty="0">
                <a:latin typeface="Handwriting - Dakota"/>
                <a:cs typeface="Handwriting - Dakota"/>
              </a:rPr>
              <a:t>Three modes of persuasion.</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219200"/>
            <a:ext cx="7772400" cy="4243388"/>
          </a:xfrm>
        </p:spPr>
        <p:txBody>
          <a:bodyPr rtlCol="0">
            <a:normAutofit fontScale="90000"/>
          </a:bodyPr>
          <a:lstStyle/>
          <a:p>
            <a:pPr algn="l" eaLnBrk="1" fontAlgn="auto" hangingPunct="1">
              <a:spcAft>
                <a:spcPts val="0"/>
              </a:spcAft>
              <a:defRPr/>
            </a:pPr>
            <a:r>
              <a:rPr lang="en-US" sz="6000" b="1" dirty="0" smtClean="0">
                <a:latin typeface="Modern No. 20"/>
                <a:cs typeface="Modern No. 20"/>
              </a:rPr>
              <a:t>			1. Ethos</a:t>
            </a:r>
            <a:br>
              <a:rPr lang="en-US" sz="6000" b="1" dirty="0" smtClean="0">
                <a:latin typeface="Modern No. 20"/>
                <a:cs typeface="Modern No. 20"/>
              </a:rPr>
            </a:br>
            <a:r>
              <a:rPr lang="en-US" sz="6000" b="1" dirty="0" smtClean="0">
                <a:latin typeface="Modern No. 20"/>
                <a:cs typeface="Modern No. 20"/>
              </a:rPr>
              <a:t/>
            </a:r>
            <a:br>
              <a:rPr lang="en-US" sz="6000" b="1" dirty="0" smtClean="0">
                <a:latin typeface="Modern No. 20"/>
                <a:cs typeface="Modern No. 20"/>
              </a:rPr>
            </a:br>
            <a:r>
              <a:rPr lang="en-US" sz="6000" b="1" dirty="0" smtClean="0">
                <a:latin typeface="Modern No. 20"/>
                <a:cs typeface="Modern No. 20"/>
              </a:rPr>
              <a:t>			2. Logos</a:t>
            </a:r>
            <a:br>
              <a:rPr lang="en-US" sz="6000" b="1" dirty="0" smtClean="0">
                <a:latin typeface="Modern No. 20"/>
                <a:cs typeface="Modern No. 20"/>
              </a:rPr>
            </a:br>
            <a:r>
              <a:rPr lang="en-US" sz="6000" b="1" dirty="0" smtClean="0">
                <a:latin typeface="Modern No. 20"/>
                <a:cs typeface="Modern No. 20"/>
              </a:rPr>
              <a:t/>
            </a:r>
            <a:br>
              <a:rPr lang="en-US" sz="6000" b="1" dirty="0" smtClean="0">
                <a:latin typeface="Modern No. 20"/>
                <a:cs typeface="Modern No. 20"/>
              </a:rPr>
            </a:br>
            <a:r>
              <a:rPr lang="en-US" sz="6000" b="1" dirty="0" smtClean="0">
                <a:latin typeface="Modern No. 20"/>
                <a:cs typeface="Modern No. 20"/>
              </a:rPr>
              <a:t>			3. Pathos</a:t>
            </a:r>
            <a:br>
              <a:rPr lang="en-US" sz="6000" b="1" dirty="0" smtClean="0">
                <a:latin typeface="Modern No. 20"/>
                <a:cs typeface="Modern No. 20"/>
              </a:rPr>
            </a:br>
            <a:endParaRPr lang="en-US" sz="6000" b="1" dirty="0">
              <a:latin typeface="Modern No. 20"/>
              <a:cs typeface="Modern No. 20"/>
            </a:endParaRPr>
          </a:p>
        </p:txBody>
      </p:sp>
      <p:pic>
        <p:nvPicPr>
          <p:cNvPr id="4" name="Picture 3"/>
          <p:cNvPicPr>
            <a:picLocks noChangeAspect="1"/>
          </p:cNvPicPr>
          <p:nvPr/>
        </p:nvPicPr>
        <p:blipFill>
          <a:blip r:embed="rId2"/>
          <a:stretch>
            <a:fillRect/>
          </a:stretch>
        </p:blipFill>
        <p:spPr>
          <a:xfrm>
            <a:off x="304800" y="3352800"/>
            <a:ext cx="2514600" cy="323440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ctrTitle"/>
          </p:nvPr>
        </p:nvSpPr>
        <p:spPr>
          <a:xfrm>
            <a:off x="609600" y="1219200"/>
            <a:ext cx="7772400" cy="4243388"/>
          </a:xfrm>
        </p:spPr>
        <p:txBody>
          <a:bodyPr/>
          <a:lstStyle/>
          <a:p>
            <a:pPr algn="l" eaLnBrk="1" hangingPunct="1"/>
            <a:r>
              <a:rPr lang="en-US" sz="6000" b="1" smtClean="0">
                <a:latin typeface="Modern No. 20" pitchFamily="18" charset="0"/>
              </a:rPr>
              <a:t>			1. Ethos</a:t>
            </a:r>
            <a:br>
              <a:rPr lang="en-US" sz="6000" b="1" smtClean="0">
                <a:latin typeface="Modern No. 20" pitchFamily="18" charset="0"/>
              </a:rPr>
            </a:br>
            <a:r>
              <a:rPr lang="en-US" sz="6000" b="1" smtClean="0">
                <a:latin typeface="Modern No. 20" pitchFamily="18" charset="0"/>
              </a:rPr>
              <a:t/>
            </a:r>
            <a:br>
              <a:rPr lang="en-US" sz="6000" b="1" smtClean="0">
                <a:latin typeface="Modern No. 20" pitchFamily="18" charset="0"/>
              </a:rPr>
            </a:br>
            <a:r>
              <a:rPr lang="en-US" sz="6000" b="1" smtClean="0">
                <a:latin typeface="Modern No. 20" pitchFamily="18" charset="0"/>
              </a:rPr>
              <a:t>					</a:t>
            </a:r>
            <a:br>
              <a:rPr lang="en-US" sz="6000" b="1" smtClean="0">
                <a:latin typeface="Modern No. 20" pitchFamily="18" charset="0"/>
              </a:rPr>
            </a:br>
            <a:endParaRPr lang="en-US" sz="6000" b="1" smtClean="0">
              <a:latin typeface="Modern No. 20" pitchFamily="18" charset="0"/>
            </a:endParaRPr>
          </a:p>
        </p:txBody>
      </p:sp>
      <p:sp>
        <p:nvSpPr>
          <p:cNvPr id="19458" name="Subtitle 2"/>
          <p:cNvSpPr>
            <a:spLocks noGrp="1"/>
          </p:cNvSpPr>
          <p:nvPr>
            <p:ph type="subTitle" idx="1"/>
          </p:nvPr>
        </p:nvSpPr>
        <p:spPr>
          <a:xfrm>
            <a:off x="1752600" y="2476500"/>
            <a:ext cx="7162800" cy="1752600"/>
          </a:xfrm>
        </p:spPr>
        <p:txBody>
          <a:bodyPr/>
          <a:lstStyle/>
          <a:p>
            <a:pPr algn="l" eaLnBrk="1" hangingPunct="1"/>
            <a:r>
              <a:rPr lang="en-US" sz="2800" b="1" dirty="0" smtClean="0">
                <a:solidFill>
                  <a:srgbClr val="FFFFFF"/>
                </a:solidFill>
                <a:latin typeface="Handwriting - Dakota"/>
                <a:ea typeface="Handwriting - Dakota"/>
                <a:cs typeface="Handwriting - Dakota"/>
              </a:rPr>
              <a:t>someone’s character, credibility, or identity</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ctrTitle"/>
          </p:nvPr>
        </p:nvSpPr>
        <p:spPr>
          <a:xfrm>
            <a:off x="609600" y="1219200"/>
            <a:ext cx="7772400" cy="4243388"/>
          </a:xfrm>
        </p:spPr>
        <p:txBody>
          <a:bodyPr/>
          <a:lstStyle/>
          <a:p>
            <a:pPr algn="l" eaLnBrk="1" hangingPunct="1"/>
            <a:r>
              <a:rPr lang="en-US" sz="6000" b="1" dirty="0" smtClean="0">
                <a:latin typeface="Modern No. 20" pitchFamily="18" charset="0"/>
              </a:rPr>
              <a:t>			</a:t>
            </a:r>
            <a:br>
              <a:rPr lang="en-US" sz="6000" b="1" dirty="0" smtClean="0">
                <a:latin typeface="Modern No. 20" pitchFamily="18" charset="0"/>
              </a:rPr>
            </a:br>
            <a:r>
              <a:rPr lang="en-US" sz="6000" b="1" dirty="0" smtClean="0">
                <a:latin typeface="Modern No. 20" pitchFamily="18" charset="0"/>
              </a:rPr>
              <a:t/>
            </a:r>
            <a:br>
              <a:rPr lang="en-US" sz="6000" b="1" dirty="0" smtClean="0">
                <a:latin typeface="Modern No. 20" pitchFamily="18" charset="0"/>
              </a:rPr>
            </a:br>
            <a:r>
              <a:rPr lang="en-US" sz="6000" b="1" dirty="0" smtClean="0">
                <a:latin typeface="Modern No. 20" pitchFamily="18" charset="0"/>
              </a:rPr>
              <a:t>			</a:t>
            </a:r>
            <a:br>
              <a:rPr lang="en-US" sz="6000" b="1" dirty="0" smtClean="0">
                <a:latin typeface="Modern No. 20" pitchFamily="18" charset="0"/>
              </a:rPr>
            </a:br>
            <a:endParaRPr lang="en-US" sz="6000" b="1" dirty="0" smtClean="0">
              <a:latin typeface="Modern No. 20" pitchFamily="18" charset="0"/>
            </a:endParaRPr>
          </a:p>
        </p:txBody>
      </p:sp>
      <p:sp>
        <p:nvSpPr>
          <p:cNvPr id="6" name="Subtitle 2"/>
          <p:cNvSpPr>
            <a:spLocks noGrp="1"/>
          </p:cNvSpPr>
          <p:nvPr>
            <p:ph type="subTitle" idx="1"/>
          </p:nvPr>
        </p:nvSpPr>
        <p:spPr>
          <a:xfrm>
            <a:off x="0" y="1981200"/>
            <a:ext cx="9144000" cy="4876800"/>
          </a:xfrm>
        </p:spPr>
        <p:txBody>
          <a:bodyPr rtlCol="0">
            <a:normAutofit/>
          </a:bodyPr>
          <a:lstStyle/>
          <a:p>
            <a:pPr algn="l" eaLnBrk="1" fontAlgn="auto" hangingPunct="1">
              <a:spcAft>
                <a:spcPts val="0"/>
              </a:spcAft>
              <a:buFontTx/>
              <a:buChar char="-"/>
              <a:defRPr/>
            </a:pPr>
            <a:r>
              <a:rPr lang="en-US" sz="2800" dirty="0" smtClean="0">
                <a:latin typeface="Handwriting - Dakota"/>
                <a:cs typeface="Handwriting - Dakota"/>
              </a:rPr>
              <a:t>Applying to NHS, running for student government</a:t>
            </a:r>
          </a:p>
          <a:p>
            <a:pPr algn="l" eaLnBrk="1" fontAlgn="auto" hangingPunct="1">
              <a:spcAft>
                <a:spcPts val="0"/>
              </a:spcAft>
              <a:defRPr/>
            </a:pPr>
            <a:r>
              <a:rPr lang="en-US" sz="2800" b="1" dirty="0" smtClean="0">
                <a:latin typeface="Handwriting - Dakota"/>
                <a:cs typeface="Handwriting - Dakota"/>
              </a:rPr>
              <a:t>“I am an honors student…”</a:t>
            </a:r>
          </a:p>
          <a:p>
            <a:pPr algn="l" eaLnBrk="1" fontAlgn="auto" hangingPunct="1">
              <a:spcAft>
                <a:spcPts val="0"/>
              </a:spcAft>
              <a:defRPr/>
            </a:pPr>
            <a:r>
              <a:rPr lang="en-US" sz="2800" b="1" dirty="0" smtClean="0">
                <a:latin typeface="Handwriting - Dakota"/>
                <a:cs typeface="Handwriting - Dakota"/>
              </a:rPr>
              <a:t>“I have experience in student government…” </a:t>
            </a:r>
          </a:p>
          <a:p>
            <a:pPr algn="l" eaLnBrk="1" fontAlgn="auto" hangingPunct="1">
              <a:spcAft>
                <a:spcPts val="0"/>
              </a:spcAft>
              <a:buFontTx/>
              <a:buChar char="-"/>
              <a:defRPr/>
            </a:pPr>
            <a:r>
              <a:rPr lang="en-US" sz="2800" b="1" dirty="0" smtClean="0">
                <a:latin typeface="Handwriting - Dakota"/>
                <a:cs typeface="Handwriting - Dakota"/>
              </a:rPr>
              <a:t> Defend yourself to a teacher</a:t>
            </a:r>
          </a:p>
          <a:p>
            <a:pPr algn="l" eaLnBrk="1" fontAlgn="auto" hangingPunct="1">
              <a:spcAft>
                <a:spcPts val="0"/>
              </a:spcAft>
              <a:defRPr/>
            </a:pPr>
            <a:r>
              <a:rPr lang="en-US" sz="2800" b="1" dirty="0" smtClean="0">
                <a:latin typeface="Handwriting - Dakota"/>
                <a:cs typeface="Handwriting - Dakota"/>
              </a:rPr>
              <a:t>“Please, you know that I don’t normally try to turn things in late”</a:t>
            </a:r>
          </a:p>
          <a:p>
            <a:pPr algn="l" eaLnBrk="1" fontAlgn="auto" hangingPunct="1">
              <a:spcAft>
                <a:spcPts val="0"/>
              </a:spcAft>
              <a:buFontTx/>
              <a:buChar char="-"/>
              <a:defRPr/>
            </a:pPr>
            <a:r>
              <a:rPr lang="en-US" sz="2800" b="1" dirty="0" smtClean="0">
                <a:latin typeface="Handwriting - Dakota"/>
                <a:cs typeface="Handwriting - Dakota"/>
              </a:rPr>
              <a:t> The way you dress, present, identify yourself</a:t>
            </a:r>
          </a:p>
          <a:p>
            <a:pPr algn="l" eaLnBrk="1" fontAlgn="auto" hangingPunct="1">
              <a:spcAft>
                <a:spcPts val="0"/>
              </a:spcAft>
              <a:defRPr/>
            </a:pPr>
            <a:r>
              <a:rPr lang="en-US" sz="2800" b="1" dirty="0" smtClean="0">
                <a:latin typeface="Handwriting - Dakota"/>
                <a:cs typeface="Handwriting - Dakota"/>
              </a:rPr>
              <a:t>Think: How would you dress for an interview?</a:t>
            </a:r>
            <a:endParaRPr lang="en-US" sz="2800" b="1" dirty="0">
              <a:latin typeface="Handwriting - Dakota"/>
              <a:cs typeface="Handwriting - Dakota"/>
            </a:endParaRPr>
          </a:p>
        </p:txBody>
      </p:sp>
      <p:sp>
        <p:nvSpPr>
          <p:cNvPr id="20483" name="TextBox 3"/>
          <p:cNvSpPr txBox="1">
            <a:spLocks noChangeArrowheads="1"/>
          </p:cNvSpPr>
          <p:nvPr/>
        </p:nvSpPr>
        <p:spPr bwMode="auto">
          <a:xfrm>
            <a:off x="1905000" y="1339850"/>
            <a:ext cx="4108450" cy="460375"/>
          </a:xfrm>
          <a:prstGeom prst="rect">
            <a:avLst/>
          </a:prstGeom>
          <a:noFill/>
          <a:ln w="9525">
            <a:noFill/>
            <a:miter lim="800000"/>
            <a:headEnd/>
            <a:tailEnd/>
          </a:ln>
        </p:spPr>
        <p:txBody>
          <a:bodyPr wrap="none">
            <a:spAutoFit/>
          </a:bodyPr>
          <a:lstStyle/>
          <a:p>
            <a:r>
              <a:rPr lang="en-US" sz="2400" dirty="0">
                <a:latin typeface="Handwriting - Dakota"/>
                <a:ea typeface="Handwriting - Dakota"/>
                <a:cs typeface="Handwriting - Dakota"/>
              </a:rPr>
              <a:t>How you establish Ethos</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90600"/>
            <a:ext cx="7772400" cy="2617788"/>
          </a:xfrm>
        </p:spPr>
        <p:txBody>
          <a:bodyPr rtlCol="0">
            <a:normAutofit fontScale="90000"/>
          </a:bodyPr>
          <a:lstStyle/>
          <a:p>
            <a:pPr algn="l" eaLnBrk="1" fontAlgn="auto" hangingPunct="1">
              <a:spcAft>
                <a:spcPts val="0"/>
              </a:spcAft>
              <a:defRPr/>
            </a:pPr>
            <a:r>
              <a:rPr lang="en-US" sz="6000" b="1" dirty="0" smtClean="0">
                <a:latin typeface="Modern No. 20"/>
                <a:cs typeface="Modern No. 20"/>
              </a:rPr>
              <a:t>			</a:t>
            </a:r>
            <a:br>
              <a:rPr lang="en-US" sz="6000" b="1" dirty="0" smtClean="0">
                <a:latin typeface="Modern No. 20"/>
                <a:cs typeface="Modern No. 20"/>
              </a:rPr>
            </a:br>
            <a:r>
              <a:rPr lang="en-US" sz="6000" b="1" dirty="0" smtClean="0">
                <a:latin typeface="Modern No. 20"/>
                <a:cs typeface="Modern No. 20"/>
              </a:rPr>
              <a:t/>
            </a:r>
            <a:br>
              <a:rPr lang="en-US" sz="6000" b="1" dirty="0" smtClean="0">
                <a:latin typeface="Modern No. 20"/>
                <a:cs typeface="Modern No. 20"/>
              </a:rPr>
            </a:br>
            <a:r>
              <a:rPr lang="en-US" sz="6000" b="1" dirty="0" smtClean="0">
                <a:latin typeface="Modern No. 20"/>
                <a:cs typeface="Modern No. 20"/>
              </a:rPr>
              <a:t>					</a:t>
            </a:r>
            <a:br>
              <a:rPr lang="en-US" sz="6000" b="1" dirty="0" smtClean="0">
                <a:latin typeface="Modern No. 20"/>
                <a:cs typeface="Modern No. 20"/>
              </a:rPr>
            </a:br>
            <a:endParaRPr lang="en-US" sz="6000" b="1" dirty="0">
              <a:latin typeface="Modern No. 20"/>
              <a:cs typeface="Modern No. 20"/>
            </a:endParaRPr>
          </a:p>
        </p:txBody>
      </p:sp>
      <p:sp>
        <p:nvSpPr>
          <p:cNvPr id="6" name="Subtitle 2"/>
          <p:cNvSpPr>
            <a:spLocks noGrp="1"/>
          </p:cNvSpPr>
          <p:nvPr>
            <p:ph type="subTitle" idx="1"/>
          </p:nvPr>
        </p:nvSpPr>
        <p:spPr>
          <a:xfrm>
            <a:off x="228600" y="990600"/>
            <a:ext cx="8686800" cy="5715000"/>
          </a:xfrm>
        </p:spPr>
        <p:txBody>
          <a:bodyPr rtlCol="0">
            <a:normAutofit/>
          </a:bodyPr>
          <a:lstStyle/>
          <a:p>
            <a:pPr algn="l" eaLnBrk="1" fontAlgn="auto" hangingPunct="1">
              <a:spcAft>
                <a:spcPts val="0"/>
              </a:spcAft>
              <a:buFont typeface="Arial"/>
              <a:buNone/>
              <a:defRPr/>
            </a:pPr>
            <a:r>
              <a:rPr lang="en-US" sz="2800" b="1" dirty="0" smtClean="0">
                <a:latin typeface="Handwriting - Dakota"/>
                <a:cs typeface="Handwriting - Dakota"/>
              </a:rPr>
              <a:t>A writer/speaker is establishing their Ethos when they…</a:t>
            </a:r>
          </a:p>
          <a:p>
            <a:pPr algn="l" eaLnBrk="1" fontAlgn="auto" hangingPunct="1">
              <a:spcAft>
                <a:spcPts val="0"/>
              </a:spcAft>
              <a:buFontTx/>
              <a:buChar char="-"/>
              <a:defRPr/>
            </a:pPr>
            <a:r>
              <a:rPr lang="en-US" sz="2800" b="1" dirty="0" smtClean="0">
                <a:latin typeface="Handwriting - Dakota"/>
                <a:cs typeface="Handwriting - Dakota"/>
              </a:rPr>
              <a:t> list their credentials</a:t>
            </a:r>
          </a:p>
          <a:p>
            <a:pPr algn="l" eaLnBrk="1" fontAlgn="auto" hangingPunct="1">
              <a:spcAft>
                <a:spcPts val="0"/>
              </a:spcAft>
              <a:defRPr/>
            </a:pPr>
            <a:r>
              <a:rPr lang="en-US" sz="2800" b="1" dirty="0" smtClean="0">
                <a:latin typeface="Handwriting - Dakota"/>
                <a:cs typeface="Handwriting - Dakota"/>
              </a:rPr>
              <a:t>When a professor includes ‘</a:t>
            </a:r>
            <a:r>
              <a:rPr lang="en-US" sz="2800" b="1" dirty="0" err="1" smtClean="0">
                <a:latin typeface="Handwriting - Dakota"/>
                <a:cs typeface="Handwriting - Dakota"/>
              </a:rPr>
              <a:t>Ph.D</a:t>
            </a:r>
            <a:r>
              <a:rPr lang="en-US" sz="2800" b="1" dirty="0" smtClean="0">
                <a:latin typeface="Handwriting - Dakota"/>
                <a:cs typeface="Handwriting - Dakota"/>
              </a:rPr>
              <a:t>’ by their name, or when a business person includes their MBA title on their card</a:t>
            </a:r>
          </a:p>
          <a:p>
            <a:pPr algn="l" eaLnBrk="1" fontAlgn="auto" hangingPunct="1">
              <a:spcAft>
                <a:spcPts val="0"/>
              </a:spcAft>
              <a:buFontTx/>
              <a:buChar char="-"/>
              <a:defRPr/>
            </a:pPr>
            <a:r>
              <a:rPr lang="en-US" sz="2800" b="1" dirty="0" smtClean="0">
                <a:latin typeface="Handwriting - Dakota"/>
                <a:cs typeface="Handwriting - Dakota"/>
              </a:rPr>
              <a:t> talk about their experiences</a:t>
            </a:r>
          </a:p>
          <a:p>
            <a:pPr algn="l" eaLnBrk="1" fontAlgn="auto" hangingPunct="1">
              <a:spcAft>
                <a:spcPts val="0"/>
              </a:spcAft>
              <a:defRPr/>
            </a:pPr>
            <a:r>
              <a:rPr lang="en-US" sz="2800" b="1" dirty="0" smtClean="0">
                <a:latin typeface="Handwriting - Dakota"/>
                <a:cs typeface="Handwriting - Dakota"/>
              </a:rPr>
              <a:t>“If anyone knows about this field of study, it’s me!”</a:t>
            </a:r>
          </a:p>
          <a:p>
            <a:pPr algn="l" eaLnBrk="1" fontAlgn="auto" hangingPunct="1">
              <a:spcAft>
                <a:spcPts val="0"/>
              </a:spcAft>
              <a:buFontTx/>
              <a:buChar char="-"/>
              <a:defRPr/>
            </a:pPr>
            <a:r>
              <a:rPr lang="en-US" sz="2800" b="1" dirty="0" smtClean="0">
                <a:latin typeface="Handwriting - Dakota"/>
                <a:cs typeface="Handwriting - Dakota"/>
              </a:rPr>
              <a:t> talk about their behavior</a:t>
            </a:r>
          </a:p>
          <a:p>
            <a:pPr algn="l" eaLnBrk="1" fontAlgn="auto" hangingPunct="1">
              <a:spcAft>
                <a:spcPts val="0"/>
              </a:spcAft>
              <a:defRPr/>
            </a:pPr>
            <a:r>
              <a:rPr lang="en-US" sz="2800" b="1" dirty="0" smtClean="0">
                <a:latin typeface="Handwriting - Dakota"/>
                <a:cs typeface="Handwriting - Dakota"/>
              </a:rPr>
              <a:t>“I’ve been working with this charity for 10 years”</a:t>
            </a:r>
            <a:endParaRPr lang="en-US" sz="2800" b="1" dirty="0">
              <a:latin typeface="Handwriting - Dakota"/>
              <a:cs typeface="Handwriting - Dakota"/>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ctrTitle" idx="4294967295"/>
          </p:nvPr>
        </p:nvSpPr>
        <p:spPr>
          <a:xfrm>
            <a:off x="609600" y="1219200"/>
            <a:ext cx="7772400" cy="4243388"/>
          </a:xfrm>
        </p:spPr>
        <p:txBody>
          <a:bodyPr/>
          <a:lstStyle/>
          <a:p>
            <a:pPr algn="l" eaLnBrk="1" hangingPunct="1"/>
            <a:r>
              <a:rPr lang="en-US" sz="6000" b="1" smtClean="0">
                <a:latin typeface="Modern No. 20" pitchFamily="18" charset="0"/>
              </a:rPr>
              <a:t>			</a:t>
            </a:r>
            <a:br>
              <a:rPr lang="en-US" sz="6000" b="1" smtClean="0">
                <a:latin typeface="Modern No. 20" pitchFamily="18" charset="0"/>
              </a:rPr>
            </a:br>
            <a:r>
              <a:rPr lang="en-US" sz="6000" b="1" smtClean="0">
                <a:latin typeface="Modern No. 20" pitchFamily="18" charset="0"/>
              </a:rPr>
              <a:t/>
            </a:r>
            <a:br>
              <a:rPr lang="en-US" sz="6000" b="1" smtClean="0">
                <a:latin typeface="Modern No. 20" pitchFamily="18" charset="0"/>
              </a:rPr>
            </a:br>
            <a:r>
              <a:rPr lang="en-US" sz="6000" b="1" smtClean="0">
                <a:latin typeface="Modern No. 20" pitchFamily="18" charset="0"/>
              </a:rPr>
              <a:t>			</a:t>
            </a:r>
            <a:br>
              <a:rPr lang="en-US" sz="6000" b="1" smtClean="0">
                <a:latin typeface="Modern No. 20" pitchFamily="18" charset="0"/>
              </a:rPr>
            </a:br>
            <a:endParaRPr lang="en-US" sz="6000" b="1" smtClean="0">
              <a:latin typeface="Modern No. 20" pitchFamily="18" charset="0"/>
            </a:endParaRPr>
          </a:p>
        </p:txBody>
      </p:sp>
      <p:sp>
        <p:nvSpPr>
          <p:cNvPr id="22530" name="TextBox 3"/>
          <p:cNvSpPr txBox="1">
            <a:spLocks noChangeArrowheads="1"/>
          </p:cNvSpPr>
          <p:nvPr/>
        </p:nvSpPr>
        <p:spPr bwMode="auto">
          <a:xfrm>
            <a:off x="89911" y="635000"/>
            <a:ext cx="8622873" cy="6494085"/>
          </a:xfrm>
          <a:prstGeom prst="rect">
            <a:avLst/>
          </a:prstGeom>
          <a:noFill/>
          <a:ln w="9525">
            <a:noFill/>
            <a:miter lim="800000"/>
            <a:headEnd/>
            <a:tailEnd/>
          </a:ln>
        </p:spPr>
        <p:txBody>
          <a:bodyPr wrap="none">
            <a:spAutoFit/>
          </a:bodyPr>
          <a:lstStyle/>
          <a:p>
            <a:pPr algn="ctr"/>
            <a:r>
              <a:rPr lang="en-US" sz="3200" dirty="0">
                <a:latin typeface="Handwriting - Dakota"/>
                <a:ea typeface="Handwriting - Dakota"/>
                <a:cs typeface="Handwriting - Dakota"/>
              </a:rPr>
              <a:t>Two types of Ethos- </a:t>
            </a:r>
          </a:p>
          <a:p>
            <a:pPr algn="ctr"/>
            <a:r>
              <a:rPr lang="en-US" sz="3200" dirty="0">
                <a:latin typeface="Handwriting - Dakota"/>
                <a:ea typeface="Handwriting - Dakota"/>
                <a:cs typeface="Handwriting - Dakota"/>
              </a:rPr>
              <a:t>we’ll call them explicit and implicit</a:t>
            </a:r>
          </a:p>
          <a:p>
            <a:pPr algn="ctr"/>
            <a:endParaRPr lang="en-US" sz="3200" dirty="0">
              <a:latin typeface="Handwriting - Dakota"/>
              <a:ea typeface="Handwriting - Dakota"/>
              <a:cs typeface="Handwriting - Dakota"/>
            </a:endParaRPr>
          </a:p>
          <a:p>
            <a:pPr algn="ctr"/>
            <a:r>
              <a:rPr lang="en-US" sz="3200" dirty="0">
                <a:latin typeface="Handwriting - Dakota"/>
                <a:ea typeface="Handwriting - Dakota"/>
                <a:cs typeface="Handwriting - Dakota"/>
              </a:rPr>
              <a:t>* Explicit= Ethos that the writer</a:t>
            </a:r>
          </a:p>
          <a:p>
            <a:pPr algn="ctr"/>
            <a:r>
              <a:rPr lang="en-US" sz="3200" dirty="0">
                <a:latin typeface="Handwriting - Dakota"/>
                <a:ea typeface="Handwriting - Dakota"/>
                <a:cs typeface="Handwriting - Dakota"/>
              </a:rPr>
              <a:t>or speaker verbally tells you of.</a:t>
            </a:r>
            <a:endParaRPr lang="en-US" sz="3200" dirty="0" smtClean="0">
              <a:latin typeface="Handwriting - Dakota"/>
              <a:ea typeface="Handwriting - Dakota"/>
              <a:cs typeface="Handwriting - Dakota"/>
            </a:endParaRPr>
          </a:p>
          <a:p>
            <a:pPr algn="ctr"/>
            <a:r>
              <a:rPr lang="en-US" sz="3200" dirty="0" smtClean="0">
                <a:latin typeface="Handwriting - Dakota"/>
                <a:ea typeface="Handwriting - Dakota"/>
                <a:cs typeface="Handwriting - Dakota"/>
              </a:rPr>
              <a:t>(Credentials listed, experiences mentioned)</a:t>
            </a:r>
          </a:p>
          <a:p>
            <a:pPr algn="ctr"/>
            <a:r>
              <a:rPr lang="en-US" sz="3200" dirty="0">
                <a:latin typeface="Handwriting - Dakota"/>
                <a:ea typeface="Handwriting - Dakota"/>
                <a:cs typeface="Handwriting - Dakota"/>
              </a:rPr>
              <a:t>* Implicit= Ethos that the writer or</a:t>
            </a:r>
          </a:p>
          <a:p>
            <a:pPr algn="ctr"/>
            <a:r>
              <a:rPr lang="en-US" sz="3200" dirty="0">
                <a:latin typeface="Handwriting - Dakota"/>
                <a:ea typeface="Handwriting - Dakota"/>
                <a:cs typeface="Handwriting - Dakota"/>
              </a:rPr>
              <a:t>speaker does not directly talk about</a:t>
            </a:r>
            <a:r>
              <a:rPr lang="en-US" sz="3200" dirty="0" smtClean="0">
                <a:latin typeface="Handwriting - Dakota"/>
                <a:ea typeface="Handwriting - Dakota"/>
                <a:cs typeface="Handwriting - Dakota"/>
              </a:rPr>
              <a:t>.</a:t>
            </a:r>
          </a:p>
          <a:p>
            <a:pPr algn="ctr"/>
            <a:r>
              <a:rPr lang="en-US" sz="3200" dirty="0" smtClean="0">
                <a:latin typeface="Handwriting - Dakota"/>
                <a:ea typeface="Handwriting - Dakota"/>
                <a:cs typeface="Handwriting - Dakota"/>
              </a:rPr>
              <a:t>(If a doctor wears a white coat, </a:t>
            </a:r>
          </a:p>
          <a:p>
            <a:pPr algn="ctr"/>
            <a:r>
              <a:rPr lang="en-US" sz="3200" dirty="0" smtClean="0">
                <a:latin typeface="Handwriting - Dakota"/>
                <a:ea typeface="Handwriting - Dakota"/>
                <a:cs typeface="Handwriting - Dakota"/>
              </a:rPr>
              <a:t>they don’t say to their patients: “Let me</a:t>
            </a:r>
          </a:p>
          <a:p>
            <a:pPr algn="ctr"/>
            <a:r>
              <a:rPr lang="en-US" sz="3200" dirty="0" smtClean="0">
                <a:latin typeface="Handwriting - Dakota"/>
                <a:ea typeface="Handwriting - Dakota"/>
                <a:cs typeface="Handwriting - Dakota"/>
              </a:rPr>
              <a:t>clarify, this white coat means </a:t>
            </a:r>
          </a:p>
          <a:p>
            <a:pPr algn="ctr"/>
            <a:r>
              <a:rPr lang="en-US" sz="3200" dirty="0" smtClean="0">
                <a:latin typeface="Handwriting - Dakota"/>
                <a:ea typeface="Handwriting - Dakota"/>
                <a:cs typeface="Handwriting - Dakota"/>
              </a:rPr>
              <a:t>I’m a doctor!”</a:t>
            </a:r>
          </a:p>
          <a:p>
            <a:pPr algn="ctr"/>
            <a:endParaRPr lang="en-US" sz="3200" dirty="0">
              <a:latin typeface="Handwriting - Dakota"/>
              <a:ea typeface="Handwriting - Dakota"/>
              <a:cs typeface="Handwriting - Dakota"/>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1443</TotalTime>
  <Words>1170</Words>
  <Application>Microsoft Macintosh PowerPoint</Application>
  <PresentationFormat>On-screen Show (4:3)</PresentationFormat>
  <Paragraphs>135</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Rhetoric</vt:lpstr>
      <vt:lpstr>Aristotle</vt:lpstr>
      <vt:lpstr>Aristotle</vt:lpstr>
      <vt:lpstr>   1. Ethos     2. Logos     3. Pathos </vt:lpstr>
      <vt:lpstr>   1. Ethos        </vt:lpstr>
      <vt:lpstr>         </vt:lpstr>
      <vt:lpstr>           </vt:lpstr>
      <vt:lpstr>         </vt:lpstr>
      <vt:lpstr>         </vt:lpstr>
      <vt:lpstr>         </vt:lpstr>
      <vt:lpstr>         </vt:lpstr>
      <vt:lpstr>         </vt:lpstr>
      <vt:lpstr>   2. Logos      </vt:lpstr>
      <vt:lpstr>         </vt:lpstr>
      <vt:lpstr>           </vt:lpstr>
      <vt:lpstr>           </vt:lpstr>
      <vt:lpstr>           </vt:lpstr>
      <vt:lpstr>           </vt:lpstr>
      <vt:lpstr>PowerPoint Presentation</vt:lpstr>
      <vt:lpstr>   3. Pathos      </vt:lpstr>
      <vt:lpstr>         </vt:lpstr>
      <vt:lpstr>           </vt:lpstr>
      <vt:lpstr>         </vt:lpstr>
      <vt:lpstr>PowerPoint Presentation</vt:lpstr>
      <vt:lpstr>         </vt:lpstr>
    </vt:vector>
  </TitlesOfParts>
  <Company>University of Florida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Rhetoric</dc:title>
  <dc:creator>Kent Kersten</dc:creator>
  <cp:lastModifiedBy>Microsoft Office User</cp:lastModifiedBy>
  <cp:revision>27</cp:revision>
  <cp:lastPrinted>2009-02-20T01:09:46Z</cp:lastPrinted>
  <dcterms:created xsi:type="dcterms:W3CDTF">2013-04-08T00:18:14Z</dcterms:created>
  <dcterms:modified xsi:type="dcterms:W3CDTF">2017-01-24T23:54:55Z</dcterms:modified>
</cp:coreProperties>
</file>