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7" r:id="rId1"/>
  </p:sldMasterIdLst>
  <p:handoutMasterIdLst>
    <p:handoutMasterId r:id="rId19"/>
  </p:handoutMasterIdLst>
  <p:sldIdLst>
    <p:sldId id="256" r:id="rId2"/>
    <p:sldId id="257" r:id="rId3"/>
    <p:sldId id="258" r:id="rId4"/>
    <p:sldId id="259" r:id="rId5"/>
    <p:sldId id="260" r:id="rId6"/>
    <p:sldId id="261" r:id="rId7"/>
    <p:sldId id="264" r:id="rId8"/>
    <p:sldId id="265" r:id="rId9"/>
    <p:sldId id="266" r:id="rId10"/>
    <p:sldId id="267" r:id="rId11"/>
    <p:sldId id="268" r:id="rId12"/>
    <p:sldId id="269" r:id="rId13"/>
    <p:sldId id="270" r:id="rId14"/>
    <p:sldId id="271"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2" d="100"/>
          <a:sy n="92" d="100"/>
        </p:scale>
        <p:origin x="-137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3BB4EF-488F-4128-B2D3-326467739A14}" type="datetimeFigureOut">
              <a:rPr lang="en-US" smtClean="0"/>
              <a:t>10/27/16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0AFFB93-4690-4E40-939C-FC56D52FBD34}" type="slidenum">
              <a:rPr lang="en-US" smtClean="0"/>
              <a:t>‹#›</a:t>
            </a:fld>
            <a:endParaRPr lang="en-US"/>
          </a:p>
        </p:txBody>
      </p:sp>
    </p:spTree>
    <p:extLst>
      <p:ext uri="{BB962C8B-B14F-4D97-AF65-F5344CB8AC3E}">
        <p14:creationId xmlns:p14="http://schemas.microsoft.com/office/powerpoint/2010/main" val="35970143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BFECD78-3C8E-49F2-8FAB-59489D168ABB}" type="datetimeFigureOut">
              <a:rPr lang="en-US" smtClean="0"/>
              <a:pPr/>
              <a:t>10/27/16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10/27/16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pPr/>
              <a:t>10/27/16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FECD78-3C8E-49F2-8FAB-59489D168ABB}" type="datetimeFigureOut">
              <a:rPr lang="en-US" smtClean="0"/>
              <a:pPr/>
              <a:t>10/27/16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pPr/>
              <a:t>10/27/16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10/27/16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FECD78-3C8E-49F2-8FAB-59489D168ABB}" type="datetimeFigureOut">
              <a:rPr lang="en-US" smtClean="0"/>
              <a:pPr/>
              <a:t>10/27/16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pPr/>
              <a:t>10/27/16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pPr/>
              <a:t>10/27/16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pPr/>
              <a:t>10/27/16</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pPr/>
              <a:t>10/27/16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BFECD78-3C8E-49F2-8FAB-59489D168ABB}" type="datetimeFigureOut">
              <a:rPr lang="en-US" smtClean="0"/>
              <a:pPr/>
              <a:t>10/27/16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FB56013-B943-42BA-886F-6F9D4EB85E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 Writing Workshop</a:t>
            </a:r>
            <a:endParaRPr lang="en-US" dirty="0"/>
          </a:p>
        </p:txBody>
      </p:sp>
      <p:sp>
        <p:nvSpPr>
          <p:cNvPr id="3" name="Subtitle 2"/>
          <p:cNvSpPr>
            <a:spLocks noGrp="1"/>
          </p:cNvSpPr>
          <p:nvPr>
            <p:ph type="subTitle" idx="1"/>
          </p:nvPr>
        </p:nvSpPr>
        <p:spPr/>
        <p:txBody>
          <a:bodyPr/>
          <a:lstStyle/>
          <a:p>
            <a:r>
              <a:rPr lang="en-US" dirty="0" smtClean="0"/>
              <a:t>Response to literature essay: Theme Analysis</a:t>
            </a:r>
            <a:endParaRPr lang="en-US" dirty="0"/>
          </a:p>
        </p:txBody>
      </p:sp>
    </p:spTree>
    <p:extLst>
      <p:ext uri="{BB962C8B-B14F-4D97-AF65-F5344CB8AC3E}">
        <p14:creationId xmlns:p14="http://schemas.microsoft.com/office/powerpoint/2010/main" val="598332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r>
              <a:rPr lang="en-US" sz="7400" dirty="0" smtClean="0"/>
              <a:t>A clear example from the novel or story that demonstrates the theme. (The example can be paraphrased or a quote.) </a:t>
            </a:r>
          </a:p>
          <a:p>
            <a:pPr marL="68580" indent="0">
              <a:buNone/>
            </a:pPr>
            <a:endParaRPr lang="en-US" sz="7400" dirty="0" smtClean="0"/>
          </a:p>
          <a:p>
            <a:r>
              <a:rPr lang="en-US" sz="7400" dirty="0" smtClean="0"/>
              <a:t>Commentary/explanation that clearly links the example to the theme.</a:t>
            </a:r>
          </a:p>
          <a:p>
            <a:pPr marL="68580" indent="0">
              <a:buNone/>
            </a:pPr>
            <a:endParaRPr lang="en-US" sz="7400" dirty="0" smtClean="0"/>
          </a:p>
          <a:p>
            <a:r>
              <a:rPr lang="en-US" sz="7400" dirty="0" smtClean="0"/>
              <a:t>You should write at least three body paragraphs, with three clear examples of the theme that is revealed through the plot, or through the characters.</a:t>
            </a:r>
          </a:p>
          <a:p>
            <a:pPr marL="68580" indent="0">
              <a:buNone/>
            </a:pPr>
            <a:endParaRPr lang="en-US" sz="7400" dirty="0" smtClean="0"/>
          </a:p>
          <a:p>
            <a:endParaRPr lang="en-US" sz="7400" dirty="0" smtClean="0"/>
          </a:p>
          <a:p>
            <a:endParaRPr lang="en-US" dirty="0"/>
          </a:p>
          <a:p>
            <a:endParaRPr lang="en-US" dirty="0" smtClean="0"/>
          </a:p>
          <a:p>
            <a:pPr marL="68580" indent="0">
              <a:buNone/>
            </a:pPr>
            <a:r>
              <a:rPr lang="en-US" dirty="0" smtClean="0"/>
              <a:t> </a:t>
            </a:r>
          </a:p>
          <a:p>
            <a:endParaRPr lang="en-US" dirty="0"/>
          </a:p>
        </p:txBody>
      </p:sp>
    </p:spTree>
    <p:extLst>
      <p:ext uri="{BB962C8B-B14F-4D97-AF65-F5344CB8AC3E}">
        <p14:creationId xmlns:p14="http://schemas.microsoft.com/office/powerpoint/2010/main" val="423157297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Adam’s accident destroys his optimism. His inner hurt is expressed through unexplained pain in his ruined arm. However, he eventually learns how to use that arm again in order to create art, thanks to the gentle insistence of John Wilson, a Vietnam War survivor. He gradually starts to accept the condition he is in, and to make the most of it. “Zebra drew his hand again. Strange and ugly, the two fingers lay rigid and curled. But astonishingly, it looked like a hand this time.” The drawing represents his acceptance of himself, and new hope.</a:t>
            </a:r>
            <a:endParaRPr lang="en-US" sz="2000" dirty="0"/>
          </a:p>
        </p:txBody>
      </p:sp>
    </p:spTree>
    <p:extLst>
      <p:ext uri="{BB962C8B-B14F-4D97-AF65-F5344CB8AC3E}">
        <p14:creationId xmlns:p14="http://schemas.microsoft.com/office/powerpoint/2010/main" val="52255228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Paragraph</a:t>
            </a:r>
            <a:endParaRPr lang="en-US" dirty="0"/>
          </a:p>
        </p:txBody>
      </p:sp>
      <p:sp>
        <p:nvSpPr>
          <p:cNvPr id="3" name="Content Placeholder 2"/>
          <p:cNvSpPr>
            <a:spLocks noGrp="1"/>
          </p:cNvSpPr>
          <p:nvPr>
            <p:ph idx="1"/>
          </p:nvPr>
        </p:nvSpPr>
        <p:spPr/>
        <p:txBody>
          <a:bodyPr/>
          <a:lstStyle/>
          <a:p>
            <a:r>
              <a:rPr lang="en-US" dirty="0" smtClean="0"/>
              <a:t>Your concluding paragraph should have the following elements:</a:t>
            </a:r>
          </a:p>
          <a:p>
            <a:endParaRPr lang="en-US" dirty="0"/>
          </a:p>
        </p:txBody>
      </p:sp>
    </p:spTree>
    <p:extLst>
      <p:ext uri="{BB962C8B-B14F-4D97-AF65-F5344CB8AC3E}">
        <p14:creationId xmlns:p14="http://schemas.microsoft.com/office/powerpoint/2010/main" val="8052747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A restatement of your thesis statement without repeating verbatim.</a:t>
            </a:r>
          </a:p>
          <a:p>
            <a:r>
              <a:rPr lang="en-US" dirty="0" smtClean="0"/>
              <a:t>Your concluding paragraph should provide a “feeing of closure”. You may achieve this in different ways.</a:t>
            </a:r>
          </a:p>
          <a:p>
            <a:endParaRPr lang="en-US" dirty="0"/>
          </a:p>
        </p:txBody>
      </p:sp>
    </p:spTree>
    <p:extLst>
      <p:ext uri="{BB962C8B-B14F-4D97-AF65-F5344CB8AC3E}">
        <p14:creationId xmlns:p14="http://schemas.microsoft.com/office/powerpoint/2010/main" val="71738798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on how to conclude your essay</a:t>
            </a:r>
            <a:endParaRPr lang="en-US" dirty="0"/>
          </a:p>
        </p:txBody>
      </p:sp>
      <p:sp>
        <p:nvSpPr>
          <p:cNvPr id="3" name="Content Placeholder 2"/>
          <p:cNvSpPr>
            <a:spLocks noGrp="1"/>
          </p:cNvSpPr>
          <p:nvPr>
            <p:ph idx="1"/>
          </p:nvPr>
        </p:nvSpPr>
        <p:spPr/>
        <p:txBody>
          <a:bodyPr/>
          <a:lstStyle/>
          <a:p>
            <a:r>
              <a:rPr lang="en-US" dirty="0" smtClean="0"/>
              <a:t>Reflect on how your essay topic relates to the book as a whole</a:t>
            </a:r>
          </a:p>
          <a:p>
            <a:r>
              <a:rPr lang="en-US" dirty="0" smtClean="0"/>
              <a:t>An evaluation, or opinion about the theme of the book</a:t>
            </a:r>
          </a:p>
          <a:p>
            <a:r>
              <a:rPr lang="en-US" dirty="0" smtClean="0"/>
              <a:t>A personal statement or connection to the topic</a:t>
            </a:r>
          </a:p>
          <a:p>
            <a:r>
              <a:rPr lang="en-US" dirty="0" smtClean="0"/>
              <a:t>A comment on the novel’s significance</a:t>
            </a:r>
            <a:endParaRPr lang="en-US" dirty="0"/>
          </a:p>
        </p:txBody>
      </p:sp>
    </p:spTree>
    <p:extLst>
      <p:ext uri="{BB962C8B-B14F-4D97-AF65-F5344CB8AC3E}">
        <p14:creationId xmlns:p14="http://schemas.microsoft.com/office/powerpoint/2010/main" val="93356148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Chaim</a:t>
            </a:r>
            <a:r>
              <a:rPr lang="en-US" dirty="0" smtClean="0"/>
              <a:t> </a:t>
            </a:r>
            <a:r>
              <a:rPr lang="en-US" dirty="0" err="1" smtClean="0"/>
              <a:t>Potok’s</a:t>
            </a:r>
            <a:r>
              <a:rPr lang="en-US" dirty="0" smtClean="0"/>
              <a:t> story tells a tale of a boy who overcomes a horrific accident and eventually learns how to accept his new self. John Wilson, his new found friend, is a very important part of his recovery. This story illustrates how people are able to overcome physical and mental hardships with the help of others who may have similar experiences. I believe that in this world we are called to help others in their time of need, and accept a helping hand when needed.</a:t>
            </a:r>
            <a:endParaRPr lang="en-US" dirty="0"/>
          </a:p>
        </p:txBody>
      </p:sp>
    </p:spTree>
    <p:extLst>
      <p:ext uri="{BB962C8B-B14F-4D97-AF65-F5344CB8AC3E}">
        <p14:creationId xmlns:p14="http://schemas.microsoft.com/office/powerpoint/2010/main" val="187393250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normAutofit/>
          </a:bodyPr>
          <a:lstStyle/>
          <a:p>
            <a:r>
              <a:rPr lang="en-US" dirty="0" smtClean="0"/>
              <a:t>Use effective transition words and phrases to tie your ideas.</a:t>
            </a:r>
          </a:p>
          <a:p>
            <a:r>
              <a:rPr lang="en-US" dirty="0" smtClean="0"/>
              <a:t>Do not repeat words or ideas excessively</a:t>
            </a:r>
          </a:p>
          <a:p>
            <a:r>
              <a:rPr lang="en-US" dirty="0" smtClean="0"/>
              <a:t>Weave the narration into your examples</a:t>
            </a:r>
          </a:p>
          <a:p>
            <a:r>
              <a:rPr lang="en-US" dirty="0" smtClean="0"/>
              <a:t>Use quotes sparingly; do not use quotes that are so long they make up the bulk of your paragraph.</a:t>
            </a:r>
          </a:p>
          <a:p>
            <a:endParaRPr lang="en-US" dirty="0" smtClean="0"/>
          </a:p>
          <a:p>
            <a:endParaRPr lang="en-US" dirty="0"/>
          </a:p>
        </p:txBody>
      </p:sp>
    </p:spTree>
    <p:extLst>
      <p:ext uri="{BB962C8B-B14F-4D97-AF65-F5344CB8AC3E}">
        <p14:creationId xmlns:p14="http://schemas.microsoft.com/office/powerpoint/2010/main" val="388099728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idx="1"/>
          </p:nvPr>
        </p:nvSpPr>
        <p:spPr/>
        <p:txBody>
          <a:bodyPr/>
          <a:lstStyle/>
          <a:p>
            <a:r>
              <a:rPr lang="en-US" dirty="0" smtClean="0"/>
              <a:t>Revise, revise, revise! Read your essay aloud, and make changes to clarify and improve your writing.</a:t>
            </a:r>
            <a:endParaRPr lang="en-US" dirty="0"/>
          </a:p>
          <a:p>
            <a:endParaRPr lang="en-US" dirty="0"/>
          </a:p>
        </p:txBody>
      </p:sp>
    </p:spTree>
    <p:extLst>
      <p:ext uri="{BB962C8B-B14F-4D97-AF65-F5344CB8AC3E}">
        <p14:creationId xmlns:p14="http://schemas.microsoft.com/office/powerpoint/2010/main" val="267940307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Write a multi-paragraph essay</a:t>
            </a:r>
            <a:endParaRPr lang="en-US" dirty="0"/>
          </a:p>
        </p:txBody>
      </p:sp>
      <p:sp>
        <p:nvSpPr>
          <p:cNvPr id="3" name="Content Placeholder 2"/>
          <p:cNvSpPr>
            <a:spLocks noGrp="1"/>
          </p:cNvSpPr>
          <p:nvPr>
            <p:ph idx="1"/>
          </p:nvPr>
        </p:nvSpPr>
        <p:spPr/>
        <p:txBody>
          <a:bodyPr/>
          <a:lstStyle/>
          <a:p>
            <a:r>
              <a:rPr lang="en-US" dirty="0" smtClean="0"/>
              <a:t>How many paragraphs, you ask?</a:t>
            </a:r>
          </a:p>
          <a:p>
            <a:endParaRPr lang="en-US" dirty="0"/>
          </a:p>
          <a:p>
            <a:r>
              <a:rPr lang="en-US" dirty="0" smtClean="0"/>
              <a:t>As many as necessary to bring your point across effectively, but it should be a </a:t>
            </a:r>
            <a:r>
              <a:rPr lang="en-US" b="1" dirty="0" smtClean="0"/>
              <a:t>minimum</a:t>
            </a:r>
            <a:r>
              <a:rPr lang="en-US" dirty="0" smtClean="0"/>
              <a:t> of five paragraphs.</a:t>
            </a:r>
          </a:p>
          <a:p>
            <a:r>
              <a:rPr lang="en-US" dirty="0" smtClean="0"/>
              <a:t>Please keep in mind that an “A” quality paper will probably require more than that.</a:t>
            </a:r>
          </a:p>
          <a:p>
            <a:endParaRPr lang="en-US" dirty="0" smtClean="0"/>
          </a:p>
          <a:p>
            <a:endParaRPr lang="en-US" dirty="0" smtClean="0"/>
          </a:p>
          <a:p>
            <a:endParaRPr lang="en-US" dirty="0"/>
          </a:p>
        </p:txBody>
      </p:sp>
    </p:spTree>
    <p:extLst>
      <p:ext uri="{BB962C8B-B14F-4D97-AF65-F5344CB8AC3E}">
        <p14:creationId xmlns:p14="http://schemas.microsoft.com/office/powerpoint/2010/main" val="210495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Paragraph</a:t>
            </a:r>
            <a:endParaRPr lang="en-US" dirty="0"/>
          </a:p>
        </p:txBody>
      </p:sp>
      <p:sp>
        <p:nvSpPr>
          <p:cNvPr id="3" name="Content Placeholder 2"/>
          <p:cNvSpPr>
            <a:spLocks noGrp="1"/>
          </p:cNvSpPr>
          <p:nvPr>
            <p:ph idx="1"/>
          </p:nvPr>
        </p:nvSpPr>
        <p:spPr/>
        <p:txBody>
          <a:bodyPr/>
          <a:lstStyle/>
          <a:p>
            <a:r>
              <a:rPr lang="en-US" dirty="0" smtClean="0"/>
              <a:t>Creative opening (hook)</a:t>
            </a:r>
          </a:p>
          <a:p>
            <a:r>
              <a:rPr lang="en-US" dirty="0" smtClean="0"/>
              <a:t>Background information about the story that should include the title and the author of the story</a:t>
            </a:r>
          </a:p>
          <a:p>
            <a:r>
              <a:rPr lang="en-US" dirty="0" smtClean="0"/>
              <a:t>Brief summary or synopsis of the story.</a:t>
            </a:r>
          </a:p>
          <a:p>
            <a:r>
              <a:rPr lang="en-US" dirty="0" smtClean="0"/>
              <a:t>Your thesis statement or central idea. </a:t>
            </a:r>
          </a:p>
        </p:txBody>
      </p:sp>
    </p:spTree>
    <p:extLst>
      <p:ext uri="{BB962C8B-B14F-4D97-AF65-F5344CB8AC3E}">
        <p14:creationId xmlns:p14="http://schemas.microsoft.com/office/powerpoint/2010/main" val="2223376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Ideas for Creative Openings</a:t>
            </a:r>
            <a:endParaRPr lang="en-US" dirty="0"/>
          </a:p>
        </p:txBody>
      </p:sp>
      <p:sp>
        <p:nvSpPr>
          <p:cNvPr id="3" name="Content Placeholder 2"/>
          <p:cNvSpPr>
            <a:spLocks noGrp="1"/>
          </p:cNvSpPr>
          <p:nvPr>
            <p:ph idx="1"/>
          </p:nvPr>
        </p:nvSpPr>
        <p:spPr/>
        <p:txBody>
          <a:bodyPr/>
          <a:lstStyle/>
          <a:p>
            <a:r>
              <a:rPr lang="en-US" dirty="0" smtClean="0"/>
              <a:t>An interesting fact</a:t>
            </a:r>
          </a:p>
          <a:p>
            <a:r>
              <a:rPr lang="en-US" dirty="0" smtClean="0"/>
              <a:t>A meaningful quotation</a:t>
            </a:r>
          </a:p>
          <a:p>
            <a:r>
              <a:rPr lang="en-US" dirty="0" smtClean="0"/>
              <a:t>A universal idea</a:t>
            </a:r>
          </a:p>
          <a:p>
            <a:r>
              <a:rPr lang="en-US" dirty="0" smtClean="0"/>
              <a:t>A rich vivid description of the setting</a:t>
            </a:r>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smtClean="0"/>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984183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creative openings:</a:t>
            </a:r>
            <a:endParaRPr lang="en-US" dirty="0"/>
          </a:p>
        </p:txBody>
      </p:sp>
      <p:sp>
        <p:nvSpPr>
          <p:cNvPr id="3" name="Content Placeholder 2"/>
          <p:cNvSpPr>
            <a:spLocks noGrp="1"/>
          </p:cNvSpPr>
          <p:nvPr>
            <p:ph idx="1"/>
          </p:nvPr>
        </p:nvSpPr>
        <p:spPr/>
        <p:txBody>
          <a:bodyPr/>
          <a:lstStyle/>
          <a:p>
            <a:r>
              <a:rPr lang="en-US" dirty="0" smtClean="0"/>
              <a:t>“He saw Zebras, hundreds of them, thundering across a grassy </a:t>
            </a:r>
            <a:r>
              <a:rPr lang="en-US" dirty="0"/>
              <a:t>p</a:t>
            </a:r>
            <a:r>
              <a:rPr lang="en-US" dirty="0" smtClean="0"/>
              <a:t>lain…” for Adam </a:t>
            </a:r>
            <a:r>
              <a:rPr lang="en-US" dirty="0" err="1" smtClean="0"/>
              <a:t>Zebrin</a:t>
            </a:r>
            <a:r>
              <a:rPr lang="en-US" dirty="0" smtClean="0"/>
              <a:t>, an ordinary boy, this was a life-changing moment.</a:t>
            </a:r>
            <a:endParaRPr lang="en-US" dirty="0"/>
          </a:p>
        </p:txBody>
      </p:sp>
    </p:spTree>
    <p:extLst>
      <p:ext uri="{BB962C8B-B14F-4D97-AF65-F5344CB8AC3E}">
        <p14:creationId xmlns:p14="http://schemas.microsoft.com/office/powerpoint/2010/main" val="338164507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terrifying scenes a soldier experiences on the front probably follow him throughout his life—if he manages to survive the war. </a:t>
            </a:r>
          </a:p>
        </p:txBody>
      </p:sp>
    </p:spTree>
    <p:extLst>
      <p:ext uri="{BB962C8B-B14F-4D97-AF65-F5344CB8AC3E}">
        <p14:creationId xmlns:p14="http://schemas.microsoft.com/office/powerpoint/2010/main" val="340400997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a:t>
            </a:r>
            <a:endParaRPr lang="en-US" dirty="0"/>
          </a:p>
        </p:txBody>
      </p:sp>
      <p:sp>
        <p:nvSpPr>
          <p:cNvPr id="3" name="Content Placeholder 2"/>
          <p:cNvSpPr>
            <a:spLocks noGrp="1"/>
          </p:cNvSpPr>
          <p:nvPr>
            <p:ph idx="1"/>
          </p:nvPr>
        </p:nvSpPr>
        <p:spPr/>
        <p:txBody>
          <a:bodyPr/>
          <a:lstStyle/>
          <a:p>
            <a:r>
              <a:rPr lang="en-US" dirty="0" smtClean="0"/>
              <a:t>The thesis statement or “major thesis” is the central idea of your essay. For this assignment it is a clear statement of the theme. The thesis statement is one sentence, and should be incorporated at the end of the first paragraph.</a:t>
            </a:r>
            <a:endParaRPr lang="en-US" dirty="0"/>
          </a:p>
        </p:txBody>
      </p:sp>
    </p:spTree>
    <p:extLst>
      <p:ext uri="{BB962C8B-B14F-4D97-AF65-F5344CB8AC3E}">
        <p14:creationId xmlns:p14="http://schemas.microsoft.com/office/powerpoint/2010/main" val="282489497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a theme analysis introductory paragraph: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the fictional short story </a:t>
            </a:r>
            <a:r>
              <a:rPr lang="en-US" i="1" dirty="0" smtClean="0"/>
              <a:t>Zebra</a:t>
            </a:r>
            <a:r>
              <a:rPr lang="en-US" dirty="0" smtClean="0"/>
              <a:t> by </a:t>
            </a:r>
            <a:r>
              <a:rPr lang="en-US" dirty="0" err="1" smtClean="0"/>
              <a:t>Chaim</a:t>
            </a:r>
            <a:r>
              <a:rPr lang="en-US" dirty="0" smtClean="0"/>
              <a:t> </a:t>
            </a:r>
            <a:r>
              <a:rPr lang="en-US" dirty="0" err="1" smtClean="0"/>
              <a:t>Potok</a:t>
            </a:r>
            <a:r>
              <a:rPr lang="en-US" dirty="0" smtClean="0"/>
              <a:t>, the author describes an accident that radically changes a free-spirited boy’s life. Adam </a:t>
            </a:r>
            <a:r>
              <a:rPr lang="en-US" dirty="0" err="1" smtClean="0"/>
              <a:t>Zebrin</a:t>
            </a:r>
            <a:r>
              <a:rPr lang="en-US" dirty="0" smtClean="0"/>
              <a:t> loves to run and his spirit soars, until tragedy strikes. It is only with the help of another human being, as damaged as he is, that he is able to crawl out of his misery. The story expresses a clear message that human beings are resilient, and are able to overcome major hardships, especially with the help of others.</a:t>
            </a:r>
            <a:endParaRPr lang="en-US" dirty="0"/>
          </a:p>
        </p:txBody>
      </p:sp>
    </p:spTree>
    <p:extLst>
      <p:ext uri="{BB962C8B-B14F-4D97-AF65-F5344CB8AC3E}">
        <p14:creationId xmlns:p14="http://schemas.microsoft.com/office/powerpoint/2010/main" val="18710131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Paragraphs</a:t>
            </a:r>
            <a:endParaRPr lang="en-US" dirty="0"/>
          </a:p>
        </p:txBody>
      </p:sp>
      <p:sp>
        <p:nvSpPr>
          <p:cNvPr id="3" name="Content Placeholder 2"/>
          <p:cNvSpPr>
            <a:spLocks noGrp="1"/>
          </p:cNvSpPr>
          <p:nvPr>
            <p:ph idx="1"/>
          </p:nvPr>
        </p:nvSpPr>
        <p:spPr/>
        <p:txBody>
          <a:bodyPr/>
          <a:lstStyle/>
          <a:p>
            <a:r>
              <a:rPr lang="en-US" dirty="0" smtClean="0"/>
              <a:t>Your body paragraphs should include the following elements:</a:t>
            </a:r>
            <a:endParaRPr lang="en-US" dirty="0"/>
          </a:p>
        </p:txBody>
      </p:sp>
    </p:spTree>
    <p:extLst>
      <p:ext uri="{BB962C8B-B14F-4D97-AF65-F5344CB8AC3E}">
        <p14:creationId xmlns:p14="http://schemas.microsoft.com/office/powerpoint/2010/main" val="408524043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179</TotalTime>
  <Words>772</Words>
  <Application>Microsoft Macintosh PowerPoint</Application>
  <PresentationFormat>On-screen Show (4:3)</PresentationFormat>
  <Paragraphs>93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 Writing Workshop</vt:lpstr>
      <vt:lpstr>Write a multi-paragraph essay</vt:lpstr>
      <vt:lpstr>Introductory Paragraph</vt:lpstr>
      <vt:lpstr>Ideas for Creative Openings</vt:lpstr>
      <vt:lpstr>Examples of creative openings:</vt:lpstr>
      <vt:lpstr>PowerPoint Presentation</vt:lpstr>
      <vt:lpstr>Thesis statement:</vt:lpstr>
      <vt:lpstr>Example of a theme analysis introductory paragraph:</vt:lpstr>
      <vt:lpstr>Body Paragraphs</vt:lpstr>
      <vt:lpstr>PowerPoint Presentation</vt:lpstr>
      <vt:lpstr>Example;</vt:lpstr>
      <vt:lpstr>Concluding Paragraph</vt:lpstr>
      <vt:lpstr>PowerPoint Presentation</vt:lpstr>
      <vt:lpstr>Ideas on how to conclude your essay</vt:lpstr>
      <vt:lpstr>Example:</vt:lpstr>
      <vt:lpstr>Remember:</vt:lpstr>
      <vt:lpstr>Remember:</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Semester Assignment</dc:title>
  <dc:creator>Microsoft Office User</dc:creator>
  <cp:lastModifiedBy>Microsoft Office User</cp:lastModifiedBy>
  <cp:revision>20</cp:revision>
  <cp:lastPrinted>2012-12-18T15:46:31Z</cp:lastPrinted>
  <dcterms:created xsi:type="dcterms:W3CDTF">2012-12-17T23:17:13Z</dcterms:created>
  <dcterms:modified xsi:type="dcterms:W3CDTF">2016-10-27T22:23:43Z</dcterms:modified>
</cp:coreProperties>
</file>