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57" r:id="rId4"/>
    <p:sldId id="258" r:id="rId5"/>
    <p:sldId id="259" r:id="rId6"/>
    <p:sldId id="260" r:id="rId7"/>
    <p:sldId id="266" r:id="rId8"/>
    <p:sldId id="274" r:id="rId9"/>
    <p:sldId id="275" r:id="rId10"/>
    <p:sldId id="261" r:id="rId11"/>
    <p:sldId id="262" r:id="rId12"/>
    <p:sldId id="279" r:id="rId13"/>
    <p:sldId id="263" r:id="rId14"/>
    <p:sldId id="280" r:id="rId15"/>
    <p:sldId id="264" r:id="rId16"/>
    <p:sldId id="281" r:id="rId17"/>
    <p:sldId id="265" r:id="rId18"/>
    <p:sldId id="292" r:id="rId19"/>
    <p:sldId id="267" r:id="rId20"/>
    <p:sldId id="282" r:id="rId21"/>
    <p:sldId id="268" r:id="rId22"/>
    <p:sldId id="283" r:id="rId23"/>
    <p:sldId id="269" r:id="rId24"/>
    <p:sldId id="284" r:id="rId25"/>
    <p:sldId id="270" r:id="rId26"/>
    <p:sldId id="285" r:id="rId27"/>
    <p:sldId id="271" r:id="rId28"/>
    <p:sldId id="286" r:id="rId29"/>
    <p:sldId id="272" r:id="rId30"/>
    <p:sldId id="287" r:id="rId31"/>
    <p:sldId id="273" r:id="rId32"/>
    <p:sldId id="288" r:id="rId33"/>
    <p:sldId id="276" r:id="rId34"/>
    <p:sldId id="289" r:id="rId35"/>
    <p:sldId id="277" r:id="rId36"/>
    <p:sldId id="290" r:id="rId37"/>
    <p:sldId id="278"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4074B1-AB0B-48C4-A993-1558AC9BB6F5}" type="datetimeFigureOut">
              <a:rPr lang="en-US" smtClean="0"/>
              <a:pPr/>
              <a:t>1/10/17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918158-B9B9-416B-98F3-045D53D2A1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074B1-AB0B-48C4-A993-1558AC9BB6F5}" type="datetimeFigureOut">
              <a:rPr lang="en-US" smtClean="0"/>
              <a:pPr/>
              <a:t>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074B1-AB0B-48C4-A993-1558AC9BB6F5}" type="datetimeFigureOut">
              <a:rPr lang="en-US" smtClean="0"/>
              <a:pPr/>
              <a:t>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074B1-AB0B-48C4-A993-1558AC9BB6F5}" type="datetimeFigureOut">
              <a:rPr lang="en-US" smtClean="0"/>
              <a:pPr/>
              <a:t>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4074B1-AB0B-48C4-A993-1558AC9BB6F5}" type="datetimeFigureOut">
              <a:rPr lang="en-US" smtClean="0"/>
              <a:pPr/>
              <a:t>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18158-B9B9-416B-98F3-045D53D2A1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4074B1-AB0B-48C4-A993-1558AC9BB6F5}" type="datetimeFigureOut">
              <a:rPr lang="en-US" smtClean="0"/>
              <a:pPr/>
              <a:t>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4074B1-AB0B-48C4-A993-1558AC9BB6F5}" type="datetimeFigureOut">
              <a:rPr lang="en-US" smtClean="0"/>
              <a:pPr/>
              <a:t>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4074B1-AB0B-48C4-A993-1558AC9BB6F5}" type="datetimeFigureOut">
              <a:rPr lang="en-US" smtClean="0"/>
              <a:pPr/>
              <a:t>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074B1-AB0B-48C4-A993-1558AC9BB6F5}" type="datetimeFigureOut">
              <a:rPr lang="en-US" smtClean="0"/>
              <a:pPr/>
              <a:t>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4074B1-AB0B-48C4-A993-1558AC9BB6F5}" type="datetimeFigureOut">
              <a:rPr lang="en-US" smtClean="0"/>
              <a:pPr/>
              <a:t>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18158-B9B9-416B-98F3-045D53D2A1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4074B1-AB0B-48C4-A993-1558AC9BB6F5}" type="datetimeFigureOut">
              <a:rPr lang="en-US" smtClean="0"/>
              <a:pPr/>
              <a:t>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918158-B9B9-416B-98F3-045D53D2A1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4074B1-AB0B-48C4-A993-1558AC9BB6F5}" type="datetimeFigureOut">
              <a:rPr lang="en-US" smtClean="0"/>
              <a:pPr/>
              <a:t>1/10/17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918158-B9B9-416B-98F3-045D53D2A1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To Kill a Mockingbird Literary Devices Academic League</a:t>
            </a:r>
            <a:endParaRPr lang="en-US" dirty="0"/>
          </a:p>
        </p:txBody>
      </p:sp>
      <p:sp>
        <p:nvSpPr>
          <p:cNvPr id="3" name="Subtitle 2"/>
          <p:cNvSpPr>
            <a:spLocks noGrp="1"/>
          </p:cNvSpPr>
          <p:nvPr>
            <p:ph type="subTitle" idx="1"/>
          </p:nvPr>
        </p:nvSpPr>
        <p:spPr/>
        <p:txBody>
          <a:bodyPr/>
          <a:lstStyle/>
          <a:p>
            <a:r>
              <a:rPr lang="en-US" dirty="0" smtClean="0"/>
              <a:t>May the Best Group Win!</a:t>
            </a:r>
            <a:endParaRPr lang="en-US" dirty="0"/>
          </a:p>
        </p:txBody>
      </p:sp>
      <p:pic>
        <p:nvPicPr>
          <p:cNvPr id="1026" name="Picture 2" descr="C:\Users\Ana Knudsen\Desktop\BigHeader-MadeUpGameShow.png"/>
          <p:cNvPicPr>
            <a:picLocks noChangeAspect="1" noChangeArrowheads="1"/>
          </p:cNvPicPr>
          <p:nvPr/>
        </p:nvPicPr>
        <p:blipFill>
          <a:blip r:embed="rId2" cstate="print"/>
          <a:srcRect/>
          <a:stretch>
            <a:fillRect/>
          </a:stretch>
        </p:blipFill>
        <p:spPr bwMode="auto">
          <a:xfrm>
            <a:off x="2286000" y="3657600"/>
            <a:ext cx="4267200" cy="289266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ready?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marL="514350" indent="-514350">
              <a:buFont typeface="+mj-lt"/>
              <a:buAutoNum type="alphaLcPeriod"/>
            </a:pPr>
            <a:r>
              <a:rPr lang="en-US" dirty="0" smtClean="0"/>
              <a:t>“</a:t>
            </a:r>
            <a:r>
              <a:rPr lang="en-US" dirty="0" err="1" smtClean="0"/>
              <a:t>Jem</a:t>
            </a:r>
            <a:r>
              <a:rPr lang="en-US" dirty="0" smtClean="0"/>
              <a:t> motioned me to follow…His face was grave. “Scout, try not to antagonize  Aunt Alexandra..”</a:t>
            </a:r>
          </a:p>
          <a:p>
            <a:pPr marL="514350" indent="-514350">
              <a:buFont typeface="+mj-lt"/>
              <a:buAutoNum type="alphaLcPeriod"/>
            </a:pPr>
            <a:endParaRPr lang="en-US" dirty="0" smtClean="0"/>
          </a:p>
          <a:p>
            <a:pPr marL="514350" indent="-514350">
              <a:buFont typeface="+mj-lt"/>
              <a:buAutoNum type="alphaLcPeriod"/>
            </a:pPr>
            <a:r>
              <a:rPr lang="en-US" dirty="0" smtClean="0"/>
              <a:t>“Atticus sighed. …’ Scout, you aren’t old enough to understand some things yet, but there’s been some high talk around town to the effect that I shouldn’t do much about defending this man. It’s a peculiar case…”</a:t>
            </a:r>
          </a:p>
          <a:p>
            <a:pPr marL="514350" indent="-514350">
              <a:buFont typeface="+mj-lt"/>
              <a:buAutoNum type="alphaLcPeriod"/>
            </a:pPr>
            <a:endParaRPr lang="en-US" dirty="0" smtClean="0"/>
          </a:p>
          <a:p>
            <a:pPr marL="514350" indent="-514350">
              <a:buFont typeface="+mj-lt"/>
              <a:buAutoNum type="alphaLcPeriod"/>
            </a:pPr>
            <a:r>
              <a:rPr lang="en-US" dirty="0" smtClean="0"/>
              <a:t>“Scout needs to keep her head and learn soon, with what’s in store for her these next few months…”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0" indent="0">
              <a:buNone/>
            </a:pPr>
            <a:r>
              <a:rPr lang="en-US" dirty="0" smtClean="0"/>
              <a:t>Foreshadowing- all three quotes indicate that events will occur that will deeply affect the characters.</a:t>
            </a:r>
            <a:endParaRPr lang="en-US" dirty="0"/>
          </a:p>
        </p:txBody>
      </p:sp>
    </p:spTree>
    <p:extLst>
      <p:ext uri="{BB962C8B-B14F-4D97-AF65-F5344CB8AC3E}">
        <p14:creationId xmlns:p14="http://schemas.microsoft.com/office/powerpoint/2010/main" val="20704682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867877"/>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sz="2400" dirty="0">
              <a:latin typeface="Cambr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“He was sitting on the bed and it was easy to grab his front hair and land him one on the mouth.”</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endParaRPr>
          </a:p>
          <a:p>
            <a:pPr lvl="0" fontAlgn="base">
              <a:spcBef>
                <a:spcPct val="0"/>
              </a:spcBef>
              <a:spcAft>
                <a:spcPct val="0"/>
              </a:spcAft>
              <a:buFont typeface="Arial" pitchFamily="34" charset="0"/>
              <a:buChar char="•"/>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Scout fights with her cousin after he reveals what his family thinks of </a:t>
            </a:r>
            <a:r>
              <a:rPr lang="en-US" sz="2400" dirty="0" smtClean="0">
                <a:latin typeface="Cambria" pitchFamily="18"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tticus</a:t>
            </a:r>
          </a:p>
          <a:p>
            <a:pPr lvl="0" fontAlgn="base">
              <a:spcBef>
                <a:spcPct val="0"/>
              </a:spcBef>
              <a:spcAft>
                <a:spcPct val="0"/>
              </a:spcAft>
            </a:pPr>
            <a:endPar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400" dirty="0" smtClean="0">
                <a:latin typeface="Cambria" pitchFamily="18" charset="0"/>
                <a:cs typeface="Times New Roman" pitchFamily="18" charset="0"/>
              </a:rPr>
              <a:t>‘ “Don’t you touch him!” I kicked the man swiftly.’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Scout fights with Walter Cunningham after he gets her in trouble at the school</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Scout beats up Dill when he isn’t paying enough attention to him.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All these quotes and examples form a </a:t>
            </a:r>
            <a:r>
              <a:rPr lang="en-US" i="1" dirty="0" smtClean="0"/>
              <a:t>motif.</a:t>
            </a:r>
            <a:r>
              <a:rPr lang="en-US" dirty="0" smtClean="0"/>
              <a:t> In all cases, there is a fight, a struggle. The physical fights and conflicts mirror the theme of the internal struggle that Atticus and other characters go through in order to do the right thing.</a:t>
            </a:r>
          </a:p>
          <a:p>
            <a:endParaRPr lang="en-US" dirty="0"/>
          </a:p>
          <a:p>
            <a:r>
              <a:rPr lang="en-US" dirty="0" smtClean="0"/>
              <a:t>They form a motif because they are </a:t>
            </a:r>
            <a:r>
              <a:rPr lang="en-US" i="1" dirty="0" smtClean="0"/>
              <a:t>recurring </a:t>
            </a:r>
            <a:r>
              <a:rPr lang="en-US" dirty="0" smtClean="0"/>
              <a:t>elements that form a pattern, and that are directly related to the theme of prejudice and the fight against it.</a:t>
            </a:r>
            <a:endParaRPr lang="en-US" i="1" dirty="0"/>
          </a:p>
        </p:txBody>
      </p:sp>
    </p:spTree>
    <p:extLst>
      <p:ext uri="{BB962C8B-B14F-4D97-AF65-F5344CB8AC3E}">
        <p14:creationId xmlns:p14="http://schemas.microsoft.com/office/powerpoint/2010/main" val="28969307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dirty="0" smtClean="0"/>
              <a:t>The mockingbird</a:t>
            </a:r>
          </a:p>
          <a:p>
            <a:pPr>
              <a:buNone/>
            </a:pPr>
            <a:r>
              <a:rPr lang="en-US" dirty="0" smtClean="0"/>
              <a:t> </a:t>
            </a:r>
          </a:p>
          <a:p>
            <a:r>
              <a:rPr lang="en-US" dirty="0" smtClean="0"/>
              <a:t>Tim Johnson (the rabid dog)</a:t>
            </a:r>
          </a:p>
          <a:p>
            <a:endParaRPr lang="en-US" dirty="0" smtClean="0"/>
          </a:p>
          <a:p>
            <a:r>
              <a:rPr lang="en-US" dirty="0" smtClean="0"/>
              <a:t>Camellias –“ (</a:t>
            </a:r>
            <a:r>
              <a:rPr lang="en-US" dirty="0" err="1" smtClean="0"/>
              <a:t>Jem</a:t>
            </a:r>
            <a:r>
              <a:rPr lang="en-US" dirty="0" smtClean="0"/>
              <a:t>) did not begin to calm down until he had cut the tops of every camellia bush Mrs. Dubose owned…”</a:t>
            </a:r>
          </a:p>
          <a:p>
            <a:pPr>
              <a:buNone/>
            </a:pP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2400" dirty="0" smtClean="0"/>
              <a:t>They are all examples of </a:t>
            </a:r>
            <a:r>
              <a:rPr lang="en-US" sz="2400" i="1" dirty="0" smtClean="0"/>
              <a:t>symbolism</a:t>
            </a:r>
            <a:r>
              <a:rPr lang="en-US" sz="2400" dirty="0" smtClean="0"/>
              <a:t>.</a:t>
            </a:r>
          </a:p>
          <a:p>
            <a:r>
              <a:rPr lang="en-US" sz="2400" dirty="0" smtClean="0"/>
              <a:t>The mockingbird symbolizes an innocent who suffers unnecessarily and unjustly.</a:t>
            </a:r>
          </a:p>
          <a:p>
            <a:r>
              <a:rPr lang="en-US" sz="2400" dirty="0" smtClean="0"/>
              <a:t>Tim Johnson, the rabid dog, may represent the “madness” or “sickness” of prejudice that permeates the town. Atticus is the one person willing to face it and vanquish it.</a:t>
            </a:r>
          </a:p>
          <a:p>
            <a:r>
              <a:rPr lang="en-US" sz="2400" dirty="0" smtClean="0"/>
              <a:t>The fury with which </a:t>
            </a:r>
            <a:r>
              <a:rPr lang="en-US" sz="2400" dirty="0" err="1" smtClean="0"/>
              <a:t>Jem</a:t>
            </a:r>
            <a:r>
              <a:rPr lang="en-US" sz="2400" dirty="0" smtClean="0"/>
              <a:t> cuts of the heads of Mrs. Dubose’s camellias may symbolize his struggle to erase prejudice and hatred from </a:t>
            </a:r>
            <a:r>
              <a:rPr lang="en-US" sz="2400" dirty="0" err="1" smtClean="0"/>
              <a:t>Maycomb</a:t>
            </a:r>
            <a:r>
              <a:rPr lang="en-US" sz="2400" dirty="0" smtClean="0"/>
              <a:t>. </a:t>
            </a:r>
            <a:endParaRPr lang="en-US" sz="2400" dirty="0"/>
          </a:p>
        </p:txBody>
      </p:sp>
    </p:spTree>
    <p:extLst>
      <p:ext uri="{BB962C8B-B14F-4D97-AF65-F5344CB8AC3E}">
        <p14:creationId xmlns:p14="http://schemas.microsoft.com/office/powerpoint/2010/main" val="21632758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en-US" dirty="0" smtClean="0"/>
              <a:t>Atticus sends </a:t>
            </a:r>
            <a:r>
              <a:rPr lang="en-US" dirty="0" err="1" smtClean="0"/>
              <a:t>Jem</a:t>
            </a:r>
            <a:r>
              <a:rPr lang="en-US" dirty="0" smtClean="0"/>
              <a:t> to read for Mrs. Dubose who struggles to beat her morphine addiction before she dies. ”… you know you're licked before you begin but you begin anyway and you see it through no matter what" he tells </a:t>
            </a:r>
            <a:r>
              <a:rPr lang="en-US" dirty="0" err="1" smtClean="0"/>
              <a:t>Jem</a:t>
            </a:r>
            <a:r>
              <a:rPr lang="en-US" dirty="0" smtClean="0"/>
              <a:t>.</a:t>
            </a:r>
          </a:p>
          <a:p>
            <a:endParaRPr lang="en-US" dirty="0" smtClean="0"/>
          </a:p>
          <a:p>
            <a:r>
              <a:rPr lang="en-US" dirty="0" smtClean="0"/>
              <a:t>Atticus refuses to carry a gun to protect Tom Robinson from angry farmers. </a:t>
            </a:r>
          </a:p>
          <a:p>
            <a:endParaRPr lang="en-US" dirty="0" smtClean="0"/>
          </a:p>
          <a:p>
            <a:r>
              <a:rPr lang="en-US" dirty="0" smtClean="0"/>
              <a:t>“Simply because we were licked a hundred years before we started is no reason for us not to try and win.”</a:t>
            </a:r>
          </a:p>
          <a:p>
            <a:pPr>
              <a:buNone/>
            </a:pPr>
            <a:r>
              <a:rPr lang="en-US" dirty="0" smtClean="0"/>
              <a:t> </a:t>
            </a:r>
          </a:p>
          <a:p>
            <a:r>
              <a:rPr lang="en-US" dirty="0" smtClean="0"/>
              <a:t>Atticus  takes on Tom Robinson’s case despite the repercussions on his family.</a:t>
            </a:r>
          </a:p>
          <a:p>
            <a:endParaRPr lang="en-US" dirty="0" smtClean="0"/>
          </a:p>
          <a:p>
            <a:r>
              <a:rPr lang="en-US" dirty="0" err="1" smtClean="0"/>
              <a:t>Jem</a:t>
            </a:r>
            <a:r>
              <a:rPr lang="en-US" dirty="0" smtClean="0"/>
              <a:t> refuses to leave his father's side during the showdown with farmers at the jailhouse</a:t>
            </a:r>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Theme</a:t>
            </a:r>
            <a:endParaRPr lang="en-US" dirty="0"/>
          </a:p>
        </p:txBody>
      </p:sp>
      <p:sp>
        <p:nvSpPr>
          <p:cNvPr id="3" name="Content Placeholder 2"/>
          <p:cNvSpPr>
            <a:spLocks noGrp="1"/>
          </p:cNvSpPr>
          <p:nvPr>
            <p:ph idx="1"/>
          </p:nvPr>
        </p:nvSpPr>
        <p:spPr/>
        <p:txBody>
          <a:bodyPr/>
          <a:lstStyle/>
          <a:p>
            <a:r>
              <a:rPr lang="en-US" dirty="0" smtClean="0"/>
              <a:t>All these quotes support the </a:t>
            </a:r>
            <a:r>
              <a:rPr lang="en-US" i="1" dirty="0" smtClean="0"/>
              <a:t>theme</a:t>
            </a:r>
            <a:r>
              <a:rPr lang="en-US" dirty="0" smtClean="0"/>
              <a:t> that some people will stand up for what’s right despite difficulties or harm to themselves, and even when their fight seems futile.</a:t>
            </a:r>
            <a:endParaRPr lang="en-US" dirty="0"/>
          </a:p>
        </p:txBody>
      </p:sp>
    </p:spTree>
    <p:extLst>
      <p:ext uri="{BB962C8B-B14F-4D97-AF65-F5344CB8AC3E}">
        <p14:creationId xmlns:p14="http://schemas.microsoft.com/office/powerpoint/2010/main" val="33319035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endParaRPr lang="en-US" dirty="0" smtClean="0"/>
          </a:p>
          <a:p>
            <a:r>
              <a:rPr lang="en-US" dirty="0" smtClean="0"/>
              <a:t>The name of Atticus </a:t>
            </a:r>
            <a:r>
              <a:rPr lang="en-US" b="1" dirty="0" smtClean="0"/>
              <a:t>Finch</a:t>
            </a:r>
            <a:endParaRPr lang="en-US" dirty="0" smtClean="0"/>
          </a:p>
          <a:p>
            <a:pPr>
              <a:buNone/>
            </a:pPr>
            <a:r>
              <a:rPr lang="en-US" b="1" dirty="0" smtClean="0"/>
              <a:t> </a:t>
            </a:r>
            <a:endParaRPr lang="en-US" dirty="0" smtClean="0"/>
          </a:p>
          <a:p>
            <a:r>
              <a:rPr lang="en-US" dirty="0" smtClean="0"/>
              <a:t>“Mockingbirds don’t do one thing to but make music for us to enjoy…It is a sin to kill a mockingbird”</a:t>
            </a:r>
          </a:p>
          <a:p>
            <a:pPr>
              <a:buNone/>
            </a:pPr>
            <a:r>
              <a:rPr lang="en-US" dirty="0" smtClean="0"/>
              <a:t> </a:t>
            </a:r>
          </a:p>
          <a:p>
            <a:r>
              <a:rPr lang="en-US" dirty="0" smtClean="0"/>
              <a:t>“Nothing is more deadly than a deserted, waiting street. The trees were still, the mockingbirds were silent….” (Chapter 10 before the rabid dog appears)</a:t>
            </a:r>
          </a:p>
          <a:p>
            <a:pPr>
              <a:buNone/>
            </a:pP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8829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All these quotes/examples make reference to birds (the name Finch, the mockingbird, etc.) Birds, and specifically mockingbirds, are a recurring symbol throughout the novel that together form a </a:t>
            </a:r>
            <a:r>
              <a:rPr lang="en-US" i="1" dirty="0" smtClean="0"/>
              <a:t>motif.</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3179702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a:bodyPr>
          <a:lstStyle/>
          <a:p>
            <a:r>
              <a:rPr lang="en-US" sz="2400" dirty="0" smtClean="0"/>
              <a:t>“I swear, Scout, sometimes you act so much like a girl it’s mortifying”</a:t>
            </a:r>
          </a:p>
          <a:p>
            <a:endParaRPr lang="en-US" sz="2400" dirty="0" smtClean="0"/>
          </a:p>
          <a:p>
            <a:r>
              <a:rPr lang="en-US" sz="2400" dirty="0" smtClean="0"/>
              <a:t>“Boo was about six-and-a-half feet tall, judging from his tracks; he dined on raw squirrels and any cats he could catch… there was a long jagged scar that ran across his face…”</a:t>
            </a:r>
          </a:p>
          <a:p>
            <a:endParaRPr lang="en-US" sz="2400" dirty="0" smtClean="0"/>
          </a:p>
          <a:p>
            <a:r>
              <a:rPr lang="en-US" sz="2400" dirty="0" smtClean="0"/>
              <a:t>Scout hates to wear dresses and she finds the accusation that she "acts like a girl" highly offensive</a:t>
            </a:r>
          </a:p>
          <a:p>
            <a:endParaRPr lang="en-US" sz="2400" dirty="0" smtClean="0"/>
          </a:p>
          <a:p>
            <a:r>
              <a:rPr lang="en-US" sz="2400" dirty="0" smtClean="0"/>
              <a:t>"As you grow older, you'll see white men cheat on black men every day of your life, but let me tell you something and don't forget it - whenever a white man does that to a black man, no matter who he is, how rich he is, or how fine a family he comes from, that white man is trash."</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All these examples refer to the </a:t>
            </a:r>
            <a:r>
              <a:rPr lang="en-US" i="1" dirty="0" smtClean="0"/>
              <a:t>theme</a:t>
            </a:r>
            <a:r>
              <a:rPr lang="en-US" dirty="0" smtClean="0"/>
              <a:t> of prejudice.  These examples include racial prejudice, prejudice against women, and prejudice against someone who is different (Boo </a:t>
            </a:r>
            <a:r>
              <a:rPr lang="en-US" dirty="0" err="1" smtClean="0"/>
              <a:t>Radley</a:t>
            </a:r>
            <a:r>
              <a:rPr lang="en-US" dirty="0" smtClean="0"/>
              <a:t>).</a:t>
            </a:r>
          </a:p>
          <a:p>
            <a:endParaRPr lang="en-US" dirty="0"/>
          </a:p>
          <a:p>
            <a:r>
              <a:rPr lang="en-US" dirty="0" smtClean="0"/>
              <a:t>Remember that theme is a general statement about human nature so the theme would be that human beings have the capacity to reduce and belittle others who may be different or defenseless.</a:t>
            </a:r>
            <a:endParaRPr lang="en-US" dirty="0"/>
          </a:p>
        </p:txBody>
      </p:sp>
    </p:spTree>
    <p:extLst>
      <p:ext uri="{BB962C8B-B14F-4D97-AF65-F5344CB8AC3E}">
        <p14:creationId xmlns:p14="http://schemas.microsoft.com/office/powerpoint/2010/main" val="28298553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5684520"/>
          </a:xfrm>
        </p:spPr>
        <p:txBody>
          <a:bodyPr/>
          <a:lstStyle/>
          <a:p>
            <a:r>
              <a:rPr lang="en-US" dirty="0" smtClean="0"/>
              <a:t>The feeling grew until the atmosphere in the courtroom was exactly the same as a cold February morning, when the mockingbirds were still, and the carpenters had stopped hammering on Miss </a:t>
            </a:r>
            <a:r>
              <a:rPr lang="en-US" dirty="0" err="1" smtClean="0"/>
              <a:t>Maudie's</a:t>
            </a:r>
            <a:r>
              <a:rPr lang="en-US" dirty="0" smtClean="0"/>
              <a:t> new house, and every wood door in the neighborhood was shut as tight as the doors of the </a:t>
            </a:r>
            <a:r>
              <a:rPr lang="en-US" dirty="0" err="1" smtClean="0"/>
              <a:t>Radley</a:t>
            </a:r>
            <a:r>
              <a:rPr lang="en-US" dirty="0" smtClean="0"/>
              <a:t> Place. A deserted, waiting, empty street, and the courtroom was packed with people. A steaming summer night was no different from a winter morning</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This quote is an example of </a:t>
            </a:r>
            <a:r>
              <a:rPr lang="en-US" i="1" dirty="0" smtClean="0"/>
              <a:t>foreshadowing</a:t>
            </a:r>
            <a:r>
              <a:rPr lang="en-US" dirty="0" smtClean="0"/>
              <a:t>. The author uses the description of the setting to indicate that something important is about to happen.</a:t>
            </a:r>
          </a:p>
          <a:p>
            <a:endParaRPr lang="en-US" dirty="0"/>
          </a:p>
          <a:p>
            <a:r>
              <a:rPr lang="en-US" dirty="0" smtClean="0"/>
              <a:t>This quote also includes </a:t>
            </a:r>
            <a:r>
              <a:rPr lang="en-US" i="1" dirty="0" smtClean="0"/>
              <a:t>imagery </a:t>
            </a:r>
            <a:r>
              <a:rPr lang="en-US" dirty="0" smtClean="0"/>
              <a:t>that contributes to the mood that is part of the foreshadowing. As you can see, an author may use multiple devices in a single quote.</a:t>
            </a:r>
            <a:endParaRPr lang="en-US" dirty="0"/>
          </a:p>
        </p:txBody>
      </p:sp>
    </p:spTree>
    <p:extLst>
      <p:ext uri="{BB962C8B-B14F-4D97-AF65-F5344CB8AC3E}">
        <p14:creationId xmlns:p14="http://schemas.microsoft.com/office/powerpoint/2010/main" val="27713067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dirty="0" err="1" smtClean="0"/>
              <a:t>Jem</a:t>
            </a:r>
            <a:r>
              <a:rPr lang="en-US" dirty="0" smtClean="0"/>
              <a:t> announces to Dill that Scout has known how to read since she was a baby. </a:t>
            </a:r>
          </a:p>
          <a:p>
            <a:r>
              <a:rPr lang="en-US" dirty="0" smtClean="0"/>
              <a:t>Atticus reads to the children from newspapers and magazines as if they are adults who can understand issues at his level. </a:t>
            </a:r>
          </a:p>
          <a:p>
            <a:r>
              <a:rPr lang="en-US" dirty="0" smtClean="0"/>
              <a:t>By the time Scout attends her first day of school she is highly literate, far surpassing the other children in the classroom and frustrating her teacher </a:t>
            </a:r>
            <a:r>
              <a:rPr lang="en-US" smtClean="0"/>
              <a:t>whose task </a:t>
            </a:r>
            <a:r>
              <a:rPr lang="en-US" dirty="0" smtClean="0"/>
              <a:t>is to teach her students according to a predetermined plan.</a:t>
            </a:r>
          </a:p>
          <a:p>
            <a:r>
              <a:rPr lang="en-US" dirty="0" smtClean="0"/>
              <a:t> Atticus uses high level vocabulary with his children.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lnSpcReduction="10000"/>
          </a:bodyPr>
          <a:lstStyle/>
          <a:p>
            <a:r>
              <a:rPr lang="en-US" dirty="0" smtClean="0"/>
              <a:t>These are examples that indicate a recurring </a:t>
            </a:r>
            <a:r>
              <a:rPr lang="en-US" i="1" dirty="0" smtClean="0"/>
              <a:t>theme. </a:t>
            </a:r>
            <a:r>
              <a:rPr lang="en-US" dirty="0" smtClean="0"/>
              <a:t>They all relate to the importance of literacy and the ability to read and write proficiently and at high levels of understanding. </a:t>
            </a:r>
          </a:p>
          <a:p>
            <a:endParaRPr lang="en-US" dirty="0"/>
          </a:p>
          <a:p>
            <a:r>
              <a:rPr lang="en-US" dirty="0" smtClean="0"/>
              <a:t>Keep in mind that the author does not correlate literacy with formal education. The novel in fact, often ridicules public education. The theme or underlying message is that literacy and higher thinking skills are a product of the home environment more than of schools.</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95917685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dirty="0" smtClean="0"/>
              <a:t>‘I haven’t shot a gun in thirty years—” Mr. Tate almost threw the rifle at Atticus. ‘I’d feel mighty comfortable if you did now,” he said. In a fog, </a:t>
            </a:r>
            <a:r>
              <a:rPr lang="en-US" dirty="0" err="1" smtClean="0"/>
              <a:t>Jem</a:t>
            </a:r>
            <a:r>
              <a:rPr lang="en-US" dirty="0" smtClean="0"/>
              <a:t> and I watched our father take the gun and walk out into the middle of the street. He walked quickly, but I thought he moved like an underwater swimmer: time had slowed to a nauseating crawl.”</a:t>
            </a:r>
          </a:p>
          <a:p>
            <a:endParaRPr lang="en-US" dirty="0" smtClean="0"/>
          </a:p>
          <a:p>
            <a:r>
              <a:rPr lang="en-US" dirty="0" smtClean="0"/>
              <a:t>“You never really understand a person until you climb into his skin and walk around in it”</a:t>
            </a:r>
          </a:p>
          <a:p>
            <a:pPr>
              <a:buNone/>
            </a:pP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Both quotes are examples of </a:t>
            </a:r>
            <a:r>
              <a:rPr lang="en-US" i="1" dirty="0" smtClean="0"/>
              <a:t>foreshadowing</a:t>
            </a:r>
            <a:r>
              <a:rPr lang="en-US" dirty="0" smtClean="0"/>
              <a:t>. In the first one, the author uses vivid </a:t>
            </a:r>
            <a:r>
              <a:rPr lang="en-US" i="1" dirty="0" smtClean="0"/>
              <a:t>imagery </a:t>
            </a:r>
            <a:r>
              <a:rPr lang="en-US" dirty="0" smtClean="0"/>
              <a:t>and suspense to foreshadow what will happen next.</a:t>
            </a:r>
          </a:p>
          <a:p>
            <a:endParaRPr lang="en-US" dirty="0"/>
          </a:p>
          <a:p>
            <a:r>
              <a:rPr lang="en-US" dirty="0" smtClean="0"/>
              <a:t>The second quote indicates a central theme, and it foreshadows events to come later, especially at the end when the Scout finally understands what it really means.</a:t>
            </a:r>
          </a:p>
          <a:p>
            <a:endParaRPr lang="en-US" dirty="0"/>
          </a:p>
          <a:p>
            <a:endParaRPr lang="en-US" dirty="0"/>
          </a:p>
        </p:txBody>
      </p:sp>
    </p:spTree>
    <p:extLst>
      <p:ext uri="{BB962C8B-B14F-4D97-AF65-F5344CB8AC3E}">
        <p14:creationId xmlns:p14="http://schemas.microsoft.com/office/powerpoint/2010/main" val="23135101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114800"/>
          </a:xfrm>
        </p:spPr>
        <p:txBody>
          <a:bodyPr/>
          <a:lstStyle/>
          <a:p>
            <a:r>
              <a:rPr lang="en-US" dirty="0" smtClean="0"/>
              <a:t>"Her face was the color of a dirty pillowcase, and the corners of her mouth glistened with wet, which inched like a glacier down the deep grooves enclosing her chin. Old-age liver spots dotted her cheeks, and her pale eyes had black pinpoint pupils. Her hands were knobby, and the cuticles were grown up over her fingernails“</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752600"/>
          </a:xfrm>
        </p:spPr>
        <p:txBody>
          <a:bodyPr>
            <a:normAutofit fontScale="90000"/>
          </a:bodyPr>
          <a:lstStyle/>
          <a:p>
            <a:r>
              <a:rPr lang="en-US" dirty="0" smtClean="0"/>
              <a:t/>
            </a:r>
            <a:br>
              <a:rPr lang="en-US" dirty="0" smtClean="0"/>
            </a:br>
            <a:r>
              <a:rPr lang="en-US" dirty="0" smtClean="0"/>
              <a:t/>
            </a:r>
            <a:br>
              <a:rPr lang="en-US" dirty="0" smtClean="0"/>
            </a:br>
            <a:r>
              <a:rPr lang="en-US" dirty="0" smtClean="0"/>
              <a:t>What are literary devices? </a:t>
            </a:r>
            <a:br>
              <a:rPr lang="en-US" dirty="0" smtClean="0"/>
            </a:br>
            <a:r>
              <a:rPr lang="en-US" sz="3100" dirty="0" smtClean="0"/>
              <a:t>Elements used by the author to improve the quality of his writing. </a:t>
            </a:r>
            <a:br>
              <a:rPr lang="en-US" sz="3100" dirty="0" smtClean="0"/>
            </a:br>
            <a:endParaRPr lang="en-US" sz="3100"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p:txBody>
      </p:sp>
      <p:pic>
        <p:nvPicPr>
          <p:cNvPr id="2052" name="Picture 4" descr="C:\Users\Ana Knudsen\Desktop\Great-Writers.jpg"/>
          <p:cNvPicPr>
            <a:picLocks noChangeAspect="1" noChangeArrowheads="1"/>
          </p:cNvPicPr>
          <p:nvPr/>
        </p:nvPicPr>
        <p:blipFill>
          <a:blip r:embed="rId2" cstate="print"/>
          <a:srcRect/>
          <a:stretch>
            <a:fillRect/>
          </a:stretch>
        </p:blipFill>
        <p:spPr bwMode="auto">
          <a:xfrm>
            <a:off x="457200" y="2362200"/>
            <a:ext cx="2143125" cy="2143125"/>
          </a:xfrm>
          <a:prstGeom prst="rect">
            <a:avLst/>
          </a:prstGeom>
          <a:noFill/>
        </p:spPr>
      </p:pic>
      <p:pic>
        <p:nvPicPr>
          <p:cNvPr id="2053" name="Picture 5" descr="C:\Users\Ana Knudsen\Desktop\literary-devices-literary-devices-everywhere.jpg"/>
          <p:cNvPicPr>
            <a:picLocks noChangeAspect="1" noChangeArrowheads="1"/>
          </p:cNvPicPr>
          <p:nvPr/>
        </p:nvPicPr>
        <p:blipFill>
          <a:blip r:embed="rId3" cstate="print"/>
          <a:srcRect/>
          <a:stretch>
            <a:fillRect/>
          </a:stretch>
        </p:blipFill>
        <p:spPr bwMode="auto">
          <a:xfrm>
            <a:off x="2514600" y="2590800"/>
            <a:ext cx="6324600" cy="344667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This is a clear example of </a:t>
            </a:r>
            <a:r>
              <a:rPr lang="en-US" i="1" dirty="0" smtClean="0"/>
              <a:t>imagery</a:t>
            </a:r>
            <a:r>
              <a:rPr lang="en-US" dirty="0" smtClean="0"/>
              <a:t>. The author uses rich, vivid detail to help us visualize Mrs. Dubose.</a:t>
            </a:r>
            <a:endParaRPr lang="en-US" dirty="0"/>
          </a:p>
        </p:txBody>
      </p:sp>
    </p:spTree>
    <p:extLst>
      <p:ext uri="{BB962C8B-B14F-4D97-AF65-F5344CB8AC3E}">
        <p14:creationId xmlns:p14="http://schemas.microsoft.com/office/powerpoint/2010/main" val="340768276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"Every night-sound I heard from my cot on the back porch was magnified three-fold; every scratch of feet on gravel was Boo </a:t>
            </a:r>
            <a:r>
              <a:rPr lang="en-US" dirty="0" err="1" smtClean="0"/>
              <a:t>Radley</a:t>
            </a:r>
            <a:r>
              <a:rPr lang="en-US" dirty="0" smtClean="0"/>
              <a:t> seeking revenge, every passing Negro laughing in the night was Boo </a:t>
            </a:r>
            <a:r>
              <a:rPr lang="en-US" dirty="0" err="1" smtClean="0"/>
              <a:t>Radley's</a:t>
            </a:r>
            <a:r>
              <a:rPr lang="en-US" dirty="0" smtClean="0"/>
              <a:t> insane fingers picking the wire to pieces; the chinaberry trees were malignant, hovering, alive"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Another example of </a:t>
            </a:r>
            <a:r>
              <a:rPr lang="en-US" i="1" dirty="0" smtClean="0"/>
              <a:t>imagery</a:t>
            </a:r>
            <a:r>
              <a:rPr lang="en-US" dirty="0" smtClean="0"/>
              <a:t>. Note how the author uses descriptions of sights and sounds to create a </a:t>
            </a:r>
            <a:r>
              <a:rPr lang="en-US" i="1" dirty="0" smtClean="0"/>
              <a:t>mood </a:t>
            </a:r>
            <a:r>
              <a:rPr lang="en-US" dirty="0" smtClean="0"/>
              <a:t>of suspense and terror.</a:t>
            </a:r>
            <a:endParaRPr lang="en-US" dirty="0"/>
          </a:p>
        </p:txBody>
      </p:sp>
    </p:spTree>
    <p:extLst>
      <p:ext uri="{BB962C8B-B14F-4D97-AF65-F5344CB8AC3E}">
        <p14:creationId xmlns:p14="http://schemas.microsoft.com/office/powerpoint/2010/main" val="312215549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lphaLcPeriod"/>
            </a:pPr>
            <a:r>
              <a:rPr lang="en-US" dirty="0" smtClean="0"/>
              <a:t>“Are we as poor as the </a:t>
            </a:r>
            <a:r>
              <a:rPr lang="en-US" dirty="0" err="1" smtClean="0"/>
              <a:t>Cunninghams</a:t>
            </a:r>
            <a:r>
              <a:rPr lang="en-US" dirty="0" smtClean="0"/>
              <a:t>?” “Not exactly. The </a:t>
            </a:r>
            <a:r>
              <a:rPr lang="en-US" dirty="0" err="1" smtClean="0"/>
              <a:t>Cunninghams</a:t>
            </a:r>
            <a:r>
              <a:rPr lang="en-US" dirty="0" smtClean="0"/>
              <a:t> are country folks, farmers, and the crash hit them hardest.” </a:t>
            </a:r>
          </a:p>
          <a:p>
            <a:pPr marL="514350" indent="-514350">
              <a:buFont typeface="+mj-lt"/>
              <a:buAutoNum type="alphaLcPeriod"/>
            </a:pPr>
            <a:r>
              <a:rPr lang="en-US" dirty="0" smtClean="0"/>
              <a:t>“Let this cup pass from </a:t>
            </a:r>
            <a:r>
              <a:rPr lang="en-US" dirty="0" err="1" smtClean="0"/>
              <a:t>you,eh</a:t>
            </a:r>
            <a:r>
              <a:rPr lang="en-US" dirty="0" smtClean="0"/>
              <a:t>?” (p. 88)</a:t>
            </a:r>
          </a:p>
          <a:p>
            <a:pPr marL="514350" indent="-514350">
              <a:buFont typeface="+mj-lt"/>
              <a:buAutoNum type="alphaLcPeriod"/>
            </a:pPr>
            <a:r>
              <a:rPr lang="en-US" dirty="0" smtClean="0"/>
              <a:t>“Thus we came to know Dill as a pocket Merlin.” </a:t>
            </a:r>
          </a:p>
          <a:p>
            <a:pPr marL="514350" indent="-514350">
              <a:buFont typeface="+mj-lt"/>
              <a:buAutoNum type="alphaLcPeriod"/>
            </a:pPr>
            <a:r>
              <a:rPr lang="en-US" dirty="0" smtClean="0"/>
              <a:t>“Why, one sprig of grass can ruin a whole yard…Miss </a:t>
            </a:r>
            <a:r>
              <a:rPr lang="en-US" dirty="0" err="1" smtClean="0"/>
              <a:t>Maudie’s</a:t>
            </a:r>
            <a:r>
              <a:rPr lang="en-US" dirty="0" smtClean="0"/>
              <a:t> face likened such an occurrence unto an Old Testament pestilence.” (p.42)</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Autofit/>
          </a:bodyPr>
          <a:lstStyle/>
          <a:p>
            <a:r>
              <a:rPr lang="en-US" sz="2800" dirty="0" smtClean="0"/>
              <a:t/>
            </a:r>
            <a:br>
              <a:rPr lang="en-US" sz="2800" dirty="0" smtClean="0"/>
            </a:br>
            <a:r>
              <a:rPr lang="en-US" sz="3200" dirty="0" smtClean="0"/>
              <a:t>Answer: </a:t>
            </a:r>
            <a:br>
              <a:rPr lang="en-US" sz="3200" dirty="0" smtClean="0"/>
            </a:br>
            <a:r>
              <a:rPr lang="en-US" sz="3200" dirty="0" smtClean="0"/>
              <a:t>All </a:t>
            </a:r>
            <a:r>
              <a:rPr lang="en-US" sz="3200" dirty="0"/>
              <a:t>of these quotes are </a:t>
            </a:r>
            <a:r>
              <a:rPr lang="en-US" sz="3200" i="1" dirty="0"/>
              <a:t>allusions. </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sz="2400" dirty="0" smtClean="0"/>
              <a:t>The “crash” alludes to the stock market crash that is directly related the Great Depression.</a:t>
            </a:r>
          </a:p>
          <a:p>
            <a:pPr marL="514350" indent="-514350">
              <a:buFont typeface="+mj-lt"/>
              <a:buAutoNum type="alphaLcPeriod"/>
            </a:pPr>
            <a:r>
              <a:rPr lang="en-US" sz="2400" dirty="0" smtClean="0"/>
              <a:t>Biblical reference from the New Testament; this is what Jesus prayed right before his passion. Uncle Jack quotes this to Atticus after they had a conversation about the hardships that Tom’s trial would bring upon Atticus and his family.</a:t>
            </a:r>
          </a:p>
          <a:p>
            <a:pPr marL="514350" indent="-514350">
              <a:buFont typeface="+mj-lt"/>
              <a:buAutoNum type="alphaLcPeriod"/>
            </a:pPr>
            <a:r>
              <a:rPr lang="en-US" sz="2400" dirty="0" smtClean="0"/>
              <a:t>“Merlin” is the wizard who is  King Arthur’s (of the Round Table) mentor.</a:t>
            </a:r>
          </a:p>
          <a:p>
            <a:pPr marL="514350" indent="-514350">
              <a:buFont typeface="+mj-lt"/>
              <a:buAutoNum type="alphaLcPeriod"/>
            </a:pPr>
            <a:r>
              <a:rPr lang="en-US" sz="2400" dirty="0" smtClean="0"/>
              <a:t>The “pestilence” alludes to the biblical plagues that God unleashes on Egypt (in the book of Exodus)</a:t>
            </a:r>
            <a:endParaRPr lang="en-US" sz="2400" dirty="0"/>
          </a:p>
        </p:txBody>
      </p:sp>
    </p:spTree>
    <p:extLst>
      <p:ext uri="{BB962C8B-B14F-4D97-AF65-F5344CB8AC3E}">
        <p14:creationId xmlns:p14="http://schemas.microsoft.com/office/powerpoint/2010/main" val="14753564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lphaLcPeriod"/>
            </a:pPr>
            <a:r>
              <a:rPr lang="en-US" dirty="0" smtClean="0"/>
              <a:t>The </a:t>
            </a:r>
            <a:r>
              <a:rPr lang="en-US" dirty="0" err="1" smtClean="0"/>
              <a:t>Maycomb</a:t>
            </a:r>
            <a:r>
              <a:rPr lang="en-US" dirty="0" smtClean="0"/>
              <a:t> ladies talk to Aunt Alexandra about Mr. Everett who was helping and defending the needy “</a:t>
            </a:r>
            <a:r>
              <a:rPr lang="en-US" dirty="0" err="1" smtClean="0"/>
              <a:t>Mrunas</a:t>
            </a:r>
            <a:r>
              <a:rPr lang="en-US" dirty="0" smtClean="0"/>
              <a:t>” while denouncing Atticus  for defending Tom Robinson.</a:t>
            </a:r>
          </a:p>
          <a:p>
            <a:pPr marL="514350" indent="-514350">
              <a:buFont typeface="+mj-lt"/>
              <a:buAutoNum type="alphaLcPeriod"/>
            </a:pPr>
            <a:r>
              <a:rPr lang="en-US" dirty="0" smtClean="0"/>
              <a:t>Boo </a:t>
            </a:r>
            <a:r>
              <a:rPr lang="en-US" dirty="0" err="1" smtClean="0"/>
              <a:t>Radley</a:t>
            </a:r>
            <a:r>
              <a:rPr lang="en-US" dirty="0" smtClean="0"/>
              <a:t> saves the the lives of </a:t>
            </a:r>
            <a:r>
              <a:rPr lang="en-US" dirty="0" err="1" smtClean="0"/>
              <a:t>Jem</a:t>
            </a:r>
            <a:r>
              <a:rPr lang="en-US" dirty="0" smtClean="0"/>
              <a:t> and Scout when all along the children had feared him.</a:t>
            </a:r>
          </a:p>
          <a:p>
            <a:pPr marL="514350" indent="-514350">
              <a:buFont typeface="+mj-lt"/>
              <a:buAutoNum type="alphaLcPeriod"/>
            </a:pPr>
            <a:r>
              <a:rPr lang="en-US" dirty="0" smtClean="0"/>
              <a:t>Bob </a:t>
            </a:r>
            <a:r>
              <a:rPr lang="en-US" dirty="0" err="1" smtClean="0"/>
              <a:t>Ewell</a:t>
            </a:r>
            <a:r>
              <a:rPr lang="en-US" dirty="0" smtClean="0"/>
              <a:t> is found dead after he threatens Atticus and his children.</a:t>
            </a:r>
          </a:p>
          <a:p>
            <a:pPr marL="514350" indent="-514350">
              <a:buFont typeface="+mj-lt"/>
              <a:buAutoNum type="alphaLcPeriod"/>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Answer: These are all examples of </a:t>
            </a:r>
            <a:r>
              <a:rPr lang="en-US" sz="4000" i="1" dirty="0" smtClean="0"/>
              <a:t>irony.</a:t>
            </a:r>
            <a:endParaRPr lang="en-US" sz="4000" i="1" dirty="0"/>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Verbal irony. The ladies of </a:t>
            </a:r>
            <a:r>
              <a:rPr lang="en-US" dirty="0" err="1" smtClean="0"/>
              <a:t>Maycomb</a:t>
            </a:r>
            <a:r>
              <a:rPr lang="en-US" dirty="0" smtClean="0"/>
              <a:t> praise someone while criticizing someone else who is essentially doing the same thing.</a:t>
            </a:r>
          </a:p>
          <a:p>
            <a:pPr marL="514350" indent="-514350">
              <a:buFont typeface="+mj-lt"/>
              <a:buAutoNum type="alphaLcPeriod"/>
            </a:pPr>
            <a:r>
              <a:rPr lang="en-US" dirty="0" smtClean="0"/>
              <a:t>Situational irony</a:t>
            </a:r>
          </a:p>
          <a:p>
            <a:pPr marL="514350" indent="-514350">
              <a:buFont typeface="+mj-lt"/>
              <a:buAutoNum type="alphaLcPeriod"/>
            </a:pPr>
            <a:r>
              <a:rPr lang="en-US" dirty="0" smtClean="0"/>
              <a:t>Situational irony</a:t>
            </a:r>
            <a:endParaRPr lang="en-US" dirty="0"/>
          </a:p>
        </p:txBody>
      </p:sp>
    </p:spTree>
    <p:extLst>
      <p:ext uri="{BB962C8B-B14F-4D97-AF65-F5344CB8AC3E}">
        <p14:creationId xmlns:p14="http://schemas.microsoft.com/office/powerpoint/2010/main" val="12892827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lphaLcPeriod"/>
            </a:pPr>
            <a:r>
              <a:rPr lang="en-US" dirty="0" smtClean="0"/>
              <a:t>Tom Robinson loses his life trying to escape after Atticus risked his own life guarding him at the prison.</a:t>
            </a:r>
          </a:p>
          <a:p>
            <a:pPr marL="514350" indent="-514350">
              <a:buFont typeface="+mj-lt"/>
              <a:buAutoNum type="alphaLcPeriod"/>
            </a:pPr>
            <a:endParaRPr lang="en-US" dirty="0" smtClean="0"/>
          </a:p>
          <a:p>
            <a:pPr marL="514350" indent="-514350">
              <a:buFont typeface="+mj-lt"/>
              <a:buAutoNum type="alphaLcPeriod"/>
            </a:pPr>
            <a:r>
              <a:rPr lang="en-US" dirty="0" smtClean="0"/>
              <a:t>“Few rural children had access to newspapers, so the burden of current events was borne by the town children, convincing the bus children more deeply that the town children got all the attention anyway.” (p.244)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 Irony</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Situational irony.</a:t>
            </a:r>
          </a:p>
          <a:p>
            <a:pPr marL="514350" indent="-514350">
              <a:buFont typeface="+mj-lt"/>
              <a:buAutoNum type="alphaLcPeriod"/>
            </a:pPr>
            <a:r>
              <a:rPr lang="en-US" dirty="0" smtClean="0"/>
              <a:t>Situational irony: Scout’s teacher thought the “current events” assignment would benefit the “bus children” who were poor and illiterate, the most, but these children were precisely the ones who didn’t have access to newspapers, and therefore could not complete the assignment.</a:t>
            </a:r>
            <a:endParaRPr lang="en-US" dirty="0"/>
          </a:p>
        </p:txBody>
      </p:sp>
    </p:spTree>
    <p:extLst>
      <p:ext uri="{BB962C8B-B14F-4D97-AF65-F5344CB8AC3E}">
        <p14:creationId xmlns:p14="http://schemas.microsoft.com/office/powerpoint/2010/main" val="38498901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These are your options:</a:t>
            </a:r>
            <a:endParaRPr lang="en-US" sz="4000" dirty="0"/>
          </a:p>
        </p:txBody>
      </p:sp>
      <p:sp>
        <p:nvSpPr>
          <p:cNvPr id="3" name="Content Placeholder 2"/>
          <p:cNvSpPr>
            <a:spLocks noGrp="1"/>
          </p:cNvSpPr>
          <p:nvPr>
            <p:ph idx="1"/>
          </p:nvPr>
        </p:nvSpPr>
        <p:spPr/>
        <p:txBody>
          <a:bodyPr/>
          <a:lstStyle/>
          <a:p>
            <a:pPr marL="514350" indent="-514350">
              <a:buFont typeface="+mj-lt"/>
              <a:buAutoNum type="alphaLcParenR"/>
            </a:pPr>
            <a:r>
              <a:rPr lang="en-US" dirty="0" smtClean="0"/>
              <a:t>figurative language (metaphor, simile, personification, hyperbole)</a:t>
            </a:r>
          </a:p>
          <a:p>
            <a:pPr marL="514350" indent="-514350">
              <a:buFont typeface="+mj-lt"/>
              <a:buAutoNum type="alphaLcParenR"/>
            </a:pPr>
            <a:r>
              <a:rPr lang="en-US" dirty="0" smtClean="0"/>
              <a:t>imagery</a:t>
            </a:r>
          </a:p>
          <a:p>
            <a:pPr marL="514350" indent="-514350">
              <a:buFont typeface="+mj-lt"/>
              <a:buAutoNum type="alphaLcParenR"/>
            </a:pPr>
            <a:r>
              <a:rPr lang="en-US" dirty="0" smtClean="0"/>
              <a:t>symbol</a:t>
            </a:r>
          </a:p>
          <a:p>
            <a:pPr marL="514350" indent="-514350">
              <a:buFont typeface="+mj-lt"/>
              <a:buAutoNum type="alphaLcParenR"/>
            </a:pPr>
            <a:r>
              <a:rPr lang="en-US" dirty="0" smtClean="0"/>
              <a:t>motif</a:t>
            </a:r>
          </a:p>
          <a:p>
            <a:pPr marL="514350" indent="-514350">
              <a:buFont typeface="+mj-lt"/>
              <a:buAutoNum type="alphaLcParenR"/>
            </a:pPr>
            <a:r>
              <a:rPr lang="en-US" dirty="0" smtClean="0"/>
              <a:t>foreshadowing</a:t>
            </a:r>
          </a:p>
          <a:p>
            <a:pPr marL="514350" indent="-514350">
              <a:buFont typeface="+mj-lt"/>
              <a:buAutoNum type="alphaLcParenR"/>
            </a:pPr>
            <a:r>
              <a:rPr lang="en-US" dirty="0" smtClean="0"/>
              <a:t>Theme</a:t>
            </a:r>
          </a:p>
          <a:p>
            <a:pPr marL="514350" indent="-514350">
              <a:buFont typeface="+mj-lt"/>
              <a:buAutoNum type="alphaLcParenR"/>
            </a:pPr>
            <a:r>
              <a:rPr lang="en-US" dirty="0" smtClean="0"/>
              <a:t>Allusion</a:t>
            </a:r>
          </a:p>
          <a:p>
            <a:pPr marL="514350" indent="-514350">
              <a:buFont typeface="+mj-lt"/>
              <a:buAutoNum type="alphaLcParenR"/>
            </a:pPr>
            <a:r>
              <a:rPr lang="en-US" dirty="0"/>
              <a:t>i</a:t>
            </a:r>
            <a:r>
              <a:rPr lang="en-US" dirty="0" smtClean="0"/>
              <a:t>rony (verbal, situational, dramatic)</a:t>
            </a:r>
          </a:p>
          <a:p>
            <a:pPr marL="514350" indent="-51435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are the rules:</a:t>
            </a:r>
            <a:endParaRPr lang="en-US" dirty="0"/>
          </a:p>
        </p:txBody>
      </p:sp>
      <p:sp>
        <p:nvSpPr>
          <p:cNvPr id="3" name="Content Placeholder 2"/>
          <p:cNvSpPr>
            <a:spLocks noGrp="1"/>
          </p:cNvSpPr>
          <p:nvPr>
            <p:ph idx="1"/>
          </p:nvPr>
        </p:nvSpPr>
        <p:spPr>
          <a:xfrm>
            <a:off x="457200" y="1935480"/>
            <a:ext cx="8229600" cy="2484120"/>
          </a:xfrm>
        </p:spPr>
        <p:txBody>
          <a:bodyPr>
            <a:normAutofit fontScale="92500" lnSpcReduction="20000"/>
          </a:bodyPr>
          <a:lstStyle/>
          <a:p>
            <a:r>
              <a:rPr lang="en-US" dirty="0" smtClean="0"/>
              <a:t>Read the examples on each slide, and discuss your options with your group.</a:t>
            </a:r>
          </a:p>
          <a:p>
            <a:r>
              <a:rPr lang="en-US" dirty="0" smtClean="0"/>
              <a:t>When the bell rings, lift up the card that has the letter that represents the answer your group decided on.</a:t>
            </a:r>
          </a:p>
          <a:p>
            <a:r>
              <a:rPr lang="en-US" dirty="0" smtClean="0"/>
              <a:t>Be prepared to </a:t>
            </a:r>
            <a:r>
              <a:rPr lang="en-US" u="sng" dirty="0" smtClean="0"/>
              <a:t>defend </a:t>
            </a:r>
            <a:r>
              <a:rPr lang="en-US" dirty="0" smtClean="0"/>
              <a:t>your answer! Some examples may actually have more than </a:t>
            </a:r>
            <a:r>
              <a:rPr lang="en-US" b="1" dirty="0" smtClean="0"/>
              <a:t>one </a:t>
            </a:r>
            <a:r>
              <a:rPr lang="en-US" dirty="0" smtClean="0"/>
              <a:t>answer!</a:t>
            </a:r>
          </a:p>
          <a:p>
            <a:r>
              <a:rPr lang="en-US" dirty="0" smtClean="0"/>
              <a:t>Choose the </a:t>
            </a:r>
            <a:r>
              <a:rPr lang="en-US" b="1" dirty="0" smtClean="0"/>
              <a:t>best </a:t>
            </a:r>
            <a:r>
              <a:rPr lang="en-US" dirty="0" smtClean="0"/>
              <a:t>answer.</a:t>
            </a:r>
          </a:p>
          <a:p>
            <a:endParaRPr lang="en-US" dirty="0" smtClean="0"/>
          </a:p>
          <a:p>
            <a:endParaRPr lang="en-US" u="sng" dirty="0"/>
          </a:p>
        </p:txBody>
      </p:sp>
      <p:pic>
        <p:nvPicPr>
          <p:cNvPr id="3075" name="Picture 3" descr="C:\Users\Ana Knudsen\Desktop\row_of_excited_people_130000450-1.jpg"/>
          <p:cNvPicPr>
            <a:picLocks noChangeAspect="1" noChangeArrowheads="1"/>
          </p:cNvPicPr>
          <p:nvPr/>
        </p:nvPicPr>
        <p:blipFill>
          <a:blip r:embed="rId2" cstate="print"/>
          <a:srcRect/>
          <a:stretch>
            <a:fillRect/>
          </a:stretch>
        </p:blipFill>
        <p:spPr bwMode="auto">
          <a:xfrm>
            <a:off x="2590800" y="4175760"/>
            <a:ext cx="3200400" cy="245364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answer is figurative language:</a:t>
            </a:r>
            <a:endParaRPr lang="en-US" dirty="0"/>
          </a:p>
        </p:txBody>
      </p:sp>
      <p:sp>
        <p:nvSpPr>
          <p:cNvPr id="3" name="Content Placeholder 2"/>
          <p:cNvSpPr>
            <a:spLocks noGrp="1"/>
          </p:cNvSpPr>
          <p:nvPr>
            <p:ph idx="1"/>
          </p:nvPr>
        </p:nvSpPr>
        <p:spPr>
          <a:xfrm>
            <a:off x="457200" y="1935480"/>
            <a:ext cx="8229600" cy="1264920"/>
          </a:xfrm>
        </p:spPr>
        <p:txBody>
          <a:bodyPr>
            <a:normAutofit/>
          </a:bodyPr>
          <a:lstStyle/>
          <a:p>
            <a:r>
              <a:rPr lang="en-US" sz="3600" dirty="0" smtClean="0"/>
              <a:t>You must specify which type!</a:t>
            </a:r>
            <a:endParaRPr lang="en-US" sz="3600" dirty="0"/>
          </a:p>
        </p:txBody>
      </p:sp>
      <p:pic>
        <p:nvPicPr>
          <p:cNvPr id="4098" name="Picture 2" descr="C:\Users\Ana Knudsen\Desktop\imagesCAIMXLMO.jpg"/>
          <p:cNvPicPr>
            <a:picLocks noChangeAspect="1" noChangeArrowheads="1"/>
          </p:cNvPicPr>
          <p:nvPr/>
        </p:nvPicPr>
        <p:blipFill>
          <a:blip r:embed="rId2" cstate="print"/>
          <a:srcRect/>
          <a:stretch>
            <a:fillRect/>
          </a:stretch>
        </p:blipFill>
        <p:spPr bwMode="auto">
          <a:xfrm>
            <a:off x="2057400" y="2843851"/>
            <a:ext cx="4876800" cy="342103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slide shows examples of theme:</a:t>
            </a:r>
            <a:endParaRPr lang="en-US" dirty="0"/>
          </a:p>
        </p:txBody>
      </p:sp>
      <p:sp>
        <p:nvSpPr>
          <p:cNvPr id="3" name="Content Placeholder 2"/>
          <p:cNvSpPr>
            <a:spLocks noGrp="1"/>
          </p:cNvSpPr>
          <p:nvPr>
            <p:ph idx="1"/>
          </p:nvPr>
        </p:nvSpPr>
        <p:spPr/>
        <p:txBody>
          <a:bodyPr/>
          <a:lstStyle/>
          <a:p>
            <a:r>
              <a:rPr lang="en-US" dirty="0" smtClean="0"/>
              <a:t>You </a:t>
            </a:r>
            <a:r>
              <a:rPr lang="en-US" b="1" dirty="0" smtClean="0"/>
              <a:t>must </a:t>
            </a:r>
            <a:r>
              <a:rPr lang="en-US" dirty="0" smtClean="0"/>
              <a:t>also specify what you think the theme is according to the examples.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slide shows examples of irony</a:t>
            </a:r>
            <a:endParaRPr lang="en-US" dirty="0"/>
          </a:p>
        </p:txBody>
      </p:sp>
      <p:sp>
        <p:nvSpPr>
          <p:cNvPr id="3" name="Content Placeholder 2"/>
          <p:cNvSpPr>
            <a:spLocks noGrp="1"/>
          </p:cNvSpPr>
          <p:nvPr>
            <p:ph idx="1"/>
          </p:nvPr>
        </p:nvSpPr>
        <p:spPr/>
        <p:txBody>
          <a:bodyPr/>
          <a:lstStyle/>
          <a:p>
            <a:r>
              <a:rPr lang="en-US" dirty="0" smtClean="0"/>
              <a:t>You must specify which type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slide shows examples of allusion:</a:t>
            </a:r>
            <a:endParaRPr lang="en-US" dirty="0"/>
          </a:p>
        </p:txBody>
      </p:sp>
      <p:sp>
        <p:nvSpPr>
          <p:cNvPr id="3" name="Content Placeholder 2"/>
          <p:cNvSpPr>
            <a:spLocks noGrp="1"/>
          </p:cNvSpPr>
          <p:nvPr>
            <p:ph idx="1"/>
          </p:nvPr>
        </p:nvSpPr>
        <p:spPr/>
        <p:txBody>
          <a:bodyPr/>
          <a:lstStyle/>
          <a:p>
            <a:r>
              <a:rPr lang="en-US" dirty="0" smtClean="0"/>
              <a:t>You get extra points if you can identify the source of the allusion!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284</TotalTime>
  <Words>1964</Words>
  <Application>Microsoft Macintosh PowerPoint</Application>
  <PresentationFormat>On-screen Show (4:3)</PresentationFormat>
  <Paragraphs>144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To Kill a Mockingbird Literary Devices Academic League</vt:lpstr>
      <vt:lpstr>PowerPoint Presentation</vt:lpstr>
      <vt:lpstr>  What are literary devices?  Elements used by the author to improve the quality of his writing.  </vt:lpstr>
      <vt:lpstr>These are your options:</vt:lpstr>
      <vt:lpstr>These are the rules:</vt:lpstr>
      <vt:lpstr>If the answer is figurative language:</vt:lpstr>
      <vt:lpstr>If the slide shows examples of theme:</vt:lpstr>
      <vt:lpstr>If the slide shows examples of irony</vt:lpstr>
      <vt:lpstr>If the slide shows examples of allusion:</vt:lpstr>
      <vt:lpstr>Are you ready?</vt:lpstr>
      <vt:lpstr>PowerPoint Presentation</vt:lpstr>
      <vt:lpstr>Answer</vt:lpstr>
      <vt:lpstr>PowerPoint Presentation</vt:lpstr>
      <vt:lpstr>Answer</vt:lpstr>
      <vt:lpstr>PowerPoint Presentation</vt:lpstr>
      <vt:lpstr>Answer</vt:lpstr>
      <vt:lpstr>PowerPoint Presentation</vt:lpstr>
      <vt:lpstr>Answer: Theme</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 Answer:  All of these quotes are allusions.  </vt:lpstr>
      <vt:lpstr>PowerPoint Presentation</vt:lpstr>
      <vt:lpstr>Answer: These are all examples of irony.</vt:lpstr>
      <vt:lpstr>PowerPoint Presentation</vt:lpstr>
      <vt:lpstr>Answer: Irony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 Literary Devices Academic League</dc:title>
  <dc:creator>Ana Knudsen</dc:creator>
  <cp:lastModifiedBy>Microsoft Office User</cp:lastModifiedBy>
  <cp:revision>27</cp:revision>
  <dcterms:created xsi:type="dcterms:W3CDTF">2012-12-06T04:53:52Z</dcterms:created>
  <dcterms:modified xsi:type="dcterms:W3CDTF">2017-01-10T23:36:07Z</dcterms:modified>
</cp:coreProperties>
</file>