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009A-F067-49BB-92D6-EBDB6981979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0A98EF7-99F4-419F-BC94-FD08CD2A7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009A-F067-49BB-92D6-EBDB6981979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EF7-99F4-419F-BC94-FD08CD2A7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009A-F067-49BB-92D6-EBDB6981979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EF7-99F4-419F-BC94-FD08CD2A7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009A-F067-49BB-92D6-EBDB6981979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EF7-99F4-419F-BC94-FD08CD2A7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009A-F067-49BB-92D6-EBDB6981979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A98EF7-99F4-419F-BC94-FD08CD2A7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009A-F067-49BB-92D6-EBDB6981979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EF7-99F4-419F-BC94-FD08CD2A7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009A-F067-49BB-92D6-EBDB6981979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EF7-99F4-419F-BC94-FD08CD2A7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009A-F067-49BB-92D6-EBDB6981979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EF7-99F4-419F-BC94-FD08CD2A7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009A-F067-49BB-92D6-EBDB6981979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EF7-99F4-419F-BC94-FD08CD2A7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009A-F067-49BB-92D6-EBDB6981979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EF7-99F4-419F-BC94-FD08CD2A7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009A-F067-49BB-92D6-EBDB6981979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A98EF7-99F4-419F-BC94-FD08CD2A7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00009A-F067-49BB-92D6-EBDB69819793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0A98EF7-99F4-419F-BC94-FD08CD2A7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n. the writer's attitude toward the material and/or readers expressed through his writing.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choice of a single word can change the </a:t>
            </a:r>
            <a:r>
              <a:rPr lang="en-US" sz="2000" b="1" dirty="0" smtClean="0"/>
              <a:t>tone</a:t>
            </a:r>
            <a:r>
              <a:rPr lang="en-US" sz="2000" dirty="0" smtClean="0"/>
              <a:t> of a paragraph, even an entire essay. The tone can be casual, frivolous, dry, humorous, etc.</a:t>
            </a:r>
            <a:endParaRPr lang="en-US" sz="2000" dirty="0"/>
          </a:p>
        </p:txBody>
      </p:sp>
      <p:pic>
        <p:nvPicPr>
          <p:cNvPr id="13313" name="Picture 1" descr="C:\Users\Ana Knudsen\Pictures\vocabulary\emotional-expressions-icli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981200"/>
            <a:ext cx="2667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assimilation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n. the process of receiving new facts or responding to new situations without struggle.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>“Americans, both those who favor and who oppose </a:t>
            </a:r>
            <a:r>
              <a:rPr lang="en-US" sz="2000" b="1" dirty="0" smtClean="0"/>
              <a:t>assimilation</a:t>
            </a:r>
            <a:r>
              <a:rPr lang="en-US" sz="2000" dirty="0" smtClean="0"/>
              <a:t>, believe that for immigrants to assimilate, they must abandon their original cultural attributes.” (Peter </a:t>
            </a:r>
            <a:r>
              <a:rPr lang="en-US" sz="2000" dirty="0" err="1" smtClean="0"/>
              <a:t>Salins</a:t>
            </a:r>
            <a:r>
              <a:rPr lang="en-US" sz="2000" dirty="0" smtClean="0"/>
              <a:t>, 1997)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7" name="Picture 3" descr="C:\Users\Ana Knudsen\Pictures\vocabulary\melting_pot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2857500" cy="3019425"/>
          </a:xfrm>
          <a:prstGeom prst="rect">
            <a:avLst/>
          </a:prstGeom>
          <a:noFill/>
        </p:spPr>
      </p:pic>
      <p:pic>
        <p:nvPicPr>
          <p:cNvPr id="1030" name="Picture 6" descr="http://t1.gstatic.com/images?q=tbn:ANd9GcTErRl2WlLRuAaMNe079LMUqqTjTXOe_8LBCFLbsVPcWpFXtNM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819400"/>
            <a:ext cx="2705100" cy="1838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n. adjustment to environmental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600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“Little is known about the </a:t>
            </a:r>
            <a:r>
              <a:rPr lang="en-US" sz="2200" b="1" dirty="0" smtClean="0"/>
              <a:t>adaptation</a:t>
            </a:r>
            <a:r>
              <a:rPr lang="en-US" sz="2200" dirty="0" smtClean="0"/>
              <a:t> process that these children must navigate, …as they learn a new culture, new community, and often, a new language.” (</a:t>
            </a:r>
            <a:r>
              <a:rPr lang="en-US" sz="2200" i="1" dirty="0" smtClean="0"/>
              <a:t>The New Jersey Immigrant Youth Project)</a:t>
            </a:r>
            <a:endParaRPr lang="en-US" sz="2200" dirty="0"/>
          </a:p>
        </p:txBody>
      </p:sp>
      <p:pic>
        <p:nvPicPr>
          <p:cNvPr id="2050" name="Picture 2" descr="C:\Users\Ana Knudsen\Pictures\vocabulary\adaptation 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19400"/>
            <a:ext cx="2933700" cy="1552575"/>
          </a:xfrm>
          <a:prstGeom prst="rect">
            <a:avLst/>
          </a:prstGeom>
          <a:noFill/>
        </p:spPr>
      </p:pic>
      <p:pic>
        <p:nvPicPr>
          <p:cNvPr id="2052" name="Picture 4" descr="C:\Users\Ana Knudsen\Pictures\vocabulary\imagesCAANE5Q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971800"/>
            <a:ext cx="24384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acculturation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n. cultural modification of an individual, group, or people by adapting to or borrowing traits from another culture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Immigrants bring their own cultural identity, language, values, beliefs, and behaviors. </a:t>
            </a:r>
            <a:r>
              <a:rPr lang="en-US" sz="2200" b="1" dirty="0" smtClean="0"/>
              <a:t>Acculturation</a:t>
            </a:r>
            <a:r>
              <a:rPr lang="en-US" sz="2200" dirty="0" smtClean="0"/>
              <a:t> is the </a:t>
            </a:r>
            <a:r>
              <a:rPr lang="en-US" sz="2200" i="1" dirty="0" smtClean="0"/>
              <a:t>gradual</a:t>
            </a:r>
            <a:r>
              <a:rPr lang="en-US" sz="2200" dirty="0" smtClean="0"/>
              <a:t> process of cultural </a:t>
            </a:r>
            <a:r>
              <a:rPr lang="en-US" sz="2200" i="1" dirty="0" smtClean="0"/>
              <a:t>exchange</a:t>
            </a:r>
            <a:r>
              <a:rPr lang="en-US" sz="2200" dirty="0" smtClean="0"/>
              <a:t> that immigrants undergo when they enter in contact with a new, host culture.</a:t>
            </a:r>
            <a:endParaRPr lang="en-US" sz="2200" dirty="0"/>
          </a:p>
        </p:txBody>
      </p:sp>
      <p:pic>
        <p:nvPicPr>
          <p:cNvPr id="17410" name="Picture 2" descr="C:\Users\Ana Knudsen\Pictures\vocabulary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86000"/>
            <a:ext cx="3352800" cy="2286000"/>
          </a:xfrm>
          <a:prstGeom prst="rect">
            <a:avLst/>
          </a:prstGeom>
          <a:noFill/>
        </p:spPr>
      </p:pic>
      <p:pic>
        <p:nvPicPr>
          <p:cNvPr id="17411" name="Picture 3" descr="C:\Users\Ana Knudsen\Pictures\vocabulary\ray ban accultu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429000"/>
            <a:ext cx="28194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n. mental struggle resulting from </a:t>
            </a:r>
            <a:r>
              <a:rPr lang="en-US" u="sng" dirty="0" smtClean="0"/>
              <a:t>incompatible</a:t>
            </a:r>
            <a:r>
              <a:rPr lang="en-US" dirty="0" smtClean="0"/>
              <a:t> or opposing needs, drives, wishes, or external or internal demands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Immigration often creates </a:t>
            </a:r>
            <a:r>
              <a:rPr lang="en-US" sz="2200" b="1" dirty="0" smtClean="0"/>
              <a:t>conflict</a:t>
            </a:r>
            <a:r>
              <a:rPr lang="en-US" sz="2200" dirty="0" smtClean="0"/>
              <a:t> between the immigrant and his new culture, or immigrants and their children who resist the traditional ways of their parents.</a:t>
            </a:r>
            <a:endParaRPr lang="en-US" sz="2200" dirty="0"/>
          </a:p>
        </p:txBody>
      </p:sp>
      <p:pic>
        <p:nvPicPr>
          <p:cNvPr id="15361" name="Picture 1" descr="C:\Users\Ana Knudsen\Pictures\conflict 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2971800" cy="1981200"/>
          </a:xfrm>
          <a:prstGeom prst="rect">
            <a:avLst/>
          </a:prstGeom>
          <a:noFill/>
        </p:spPr>
      </p:pic>
      <p:pic>
        <p:nvPicPr>
          <p:cNvPr id="15362" name="Picture 2" descr="C:\Users\Ana Knudsen\Pictures\conflict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981200"/>
            <a:ext cx="3124200" cy="2362200"/>
          </a:xfrm>
          <a:prstGeom prst="rect">
            <a:avLst/>
          </a:prstGeom>
          <a:noFill/>
        </p:spPr>
      </p:pic>
      <p:pic>
        <p:nvPicPr>
          <p:cNvPr id="15364" name="Picture 4" descr="C:\Users\Ana Knudsen\Pictures\vocabulary\conflict 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191000"/>
            <a:ext cx="2619375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170</TotalTime>
  <Words>256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Vocabulary Study</vt:lpstr>
      <vt:lpstr>assimilation </vt:lpstr>
      <vt:lpstr>“Americans, both those who favor and who oppose assimilation, believe that for immigrants to assimilate, they must abandon their original cultural attributes.” (Peter Salins, 1997) </vt:lpstr>
      <vt:lpstr>adaptation</vt:lpstr>
      <vt:lpstr>“Little is known about the adaptation process that these children must navigate, …as they learn a new culture, new community, and often, a new language.” (The New Jersey Immigrant Youth Project)</vt:lpstr>
      <vt:lpstr>acculturation</vt:lpstr>
      <vt:lpstr>Immigrants bring their own cultural identity, language, values, beliefs, and behaviors. Acculturation is the gradual process of cultural exchange that immigrants undergo when they enter in contact with a new, host culture.</vt:lpstr>
      <vt:lpstr>conflict</vt:lpstr>
      <vt:lpstr>Immigration often creates conflict between the immigrant and his new culture, or immigrants and their children who resist the traditional ways of their parents.</vt:lpstr>
      <vt:lpstr>tone</vt:lpstr>
      <vt:lpstr>The choice of a single word can change the tone of a paragraph, even an entire essay. The tone can be casual, frivolous, dry, humorous, etc.</vt:lpstr>
    </vt:vector>
  </TitlesOfParts>
  <Company>Chula Vista Elementary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Study from “President Cleveland, Where Are You?</dc:title>
  <dc:creator>Ana.Knudsen</dc:creator>
  <cp:lastModifiedBy>Ana Knudsen</cp:lastModifiedBy>
  <cp:revision>19</cp:revision>
  <dcterms:created xsi:type="dcterms:W3CDTF">2011-03-10T01:14:56Z</dcterms:created>
  <dcterms:modified xsi:type="dcterms:W3CDTF">2015-08-10T20:40:00Z</dcterms:modified>
</cp:coreProperties>
</file>